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4" r:id="rId4"/>
  </p:sldMasterIdLst>
  <p:notesMasterIdLst>
    <p:notesMasterId r:id="rId14"/>
  </p:notesMasterIdLst>
  <p:handoutMasterIdLst>
    <p:handoutMasterId r:id="rId15"/>
  </p:handoutMasterIdLst>
  <p:sldIdLst>
    <p:sldId id="2338" r:id="rId5"/>
    <p:sldId id="2339" r:id="rId6"/>
    <p:sldId id="2341" r:id="rId7"/>
    <p:sldId id="2342" r:id="rId8"/>
    <p:sldId id="2343" r:id="rId9"/>
    <p:sldId id="2344" r:id="rId10"/>
    <p:sldId id="2345" r:id="rId11"/>
    <p:sldId id="2346" r:id="rId12"/>
    <p:sldId id="2348" r:id="rId13"/>
  </p:sldIdLst>
  <p:sldSz cx="12192000" cy="6858000"/>
  <p:notesSz cx="6805613" cy="99441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583"/>
    <a:srgbClr val="3E8D84"/>
    <a:srgbClr val="E7E6E6"/>
    <a:srgbClr val="B1D1D0"/>
    <a:srgbClr val="D5DEE3"/>
    <a:srgbClr val="3F4C5B"/>
    <a:srgbClr val="FFFFFF"/>
    <a:srgbClr val="2E363C"/>
    <a:srgbClr val="0F6467"/>
    <a:srgbClr val="0B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B7696-4886-42B2-B8E0-D3E7DA034ABE}" v="1" dt="2024-06-14T05:52:19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93878" autoAdjust="0"/>
  </p:normalViewPr>
  <p:slideViewPr>
    <p:cSldViewPr snapToGrid="0">
      <p:cViewPr varScale="1">
        <p:scale>
          <a:sx n="69" d="100"/>
          <a:sy n="69" d="100"/>
        </p:scale>
        <p:origin x="50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40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34D1F6-A0D3-4199-9B6B-991C34A83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ptos" panose="020B00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4B1A3-B8C0-4473-B168-C0E82E750E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B7E5A-C091-4B63-8653-5F217B8E22E7}" type="datetimeFigureOut">
              <a:rPr lang="sv-SE" smtClean="0">
                <a:latin typeface="Aptos" panose="020B0004020202020204" pitchFamily="34" charset="0"/>
              </a:rPr>
              <a:t>2024-06-14</a:t>
            </a:fld>
            <a:endParaRPr lang="sv-SE" dirty="0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226AB-F4BE-409A-B16E-0628362F9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ptos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7E449-7E7D-455F-87BC-4275107F2E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3944-CEAC-4D82-9E5F-66D35A696C66}" type="slidenum">
              <a:rPr lang="sv-SE" smtClean="0">
                <a:latin typeface="Aptos" panose="020B0004020202020204" pitchFamily="34" charset="0"/>
              </a:rPr>
              <a:t>‹#›</a:t>
            </a:fld>
            <a:endParaRPr lang="sv-SE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8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827E56E3-3CE1-472E-8090-B62D9412ABAC}" type="datetimeFigureOut">
              <a:rPr lang="sv-SE" smtClean="0"/>
              <a:pPr/>
              <a:t>2024-06-14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A932BEBD-5297-4B7F-9CB5-B6553B641AE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300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2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90925" algn="l"/>
              </a:tabLst>
            </a:pPr>
            <a:r>
              <a:rPr lang="sv-SE" sz="1200" b="1" dirty="0"/>
              <a:t>INFO </a:t>
            </a:r>
            <a:r>
              <a:rPr lang="sv-SE" sz="1200" dirty="0"/>
              <a:t>Under Start &gt; Ny bild finns flera layouter att väja bland. Du kan byta layout på en bild via Start &gt; Layout</a:t>
            </a:r>
          </a:p>
          <a:p>
            <a:pPr>
              <a:tabLst>
                <a:tab pos="3590925" algn="l"/>
              </a:tabLst>
            </a:pPr>
            <a:r>
              <a:rPr lang="sv-SE" sz="1200" dirty="0"/>
              <a:t>Sist i dokumentet ligger några standardbilder – kontaktinfo, konkurrensregler och QR-koder. Ta bort de du inte vill använda!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BEBD-5297-4B7F-9CB5-B6553B641AEA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99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Turkos - Troligen b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5D1CC451-72D9-4F63-82D3-9AD4739E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5D0553D-8FC8-40FE-80CA-3C228DCC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0275"/>
            <a:ext cx="12192000" cy="847725"/>
          </a:xfrm>
          <a:prstGeom prst="rect">
            <a:avLst/>
          </a:prstGeom>
        </p:spPr>
      </p:pic>
      <p:pic>
        <p:nvPicPr>
          <p:cNvPr id="26" name="Graphic 3" descr="Logotyp för ikem">
            <a:extLst>
              <a:ext uri="{FF2B5EF4-FFF2-40B4-BE49-F238E27FC236}">
                <a16:creationId xmlns:a16="http://schemas.microsoft.com/office/drawing/2014/main" id="{2925FA6D-79EC-4357-8DDD-82385E073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233" t="33806" r="23680" b="49016"/>
          <a:stretch/>
        </p:blipFill>
        <p:spPr>
          <a:xfrm>
            <a:off x="4290571" y="2490678"/>
            <a:ext cx="3651810" cy="8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ioekonom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B63B6137-D99A-6A35-6A22-3B035EBF0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87"/>
            <a:ext cx="12192000" cy="60151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F87D27-0270-25F0-47AF-CD246CDD7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18FBC5-1472-19E8-1A6E-A95D6E0159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4A0EF4B4-7AE4-BADD-E3F2-7CC84D467D2D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BAD16DC0-FE02-3B09-7368-AEECAB242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607D130B-4759-5AAB-2AD3-2B2A685891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1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378279E8-25B2-BE57-3251-FEE5F7938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10275"/>
          </a:xfrm>
          <a:prstGeom prst="rect">
            <a:avLst/>
          </a:prstGeom>
        </p:spPr>
      </p:pic>
      <p:pic>
        <p:nvPicPr>
          <p:cNvPr id="10" name="Picture 1" descr="A picture containing object&#10;&#10;Description automatically generated">
            <a:extLst>
              <a:ext uri="{FF2B5EF4-FFF2-40B4-BE49-F238E27FC236}">
                <a16:creationId xmlns:a16="http://schemas.microsoft.com/office/drawing/2014/main" id="{E4064EA2-6A61-49AA-A9F1-FD5F55921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07398"/>
            <a:ext cx="3755040" cy="15057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49D0B2-A0DC-2FD9-BE5B-9FC30AAAA9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7AE7E1-E8AA-7031-95ED-43F18F2453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C45E18A4-14FC-03D2-E676-074E8EF7E12C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74D7C656-ACE1-5FA5-1623-1AE29A91C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4B7A9280-65D7-B1F7-35EB-43026F0A5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4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Hållbar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C20CAF16-2635-F31B-D9FB-3C81D1779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61"/>
            <a:ext cx="12192000" cy="6010275"/>
          </a:xfrm>
          <a:prstGeom prst="rect">
            <a:avLst/>
          </a:prstGeom>
        </p:spPr>
      </p:pic>
      <p:pic>
        <p:nvPicPr>
          <p:cNvPr id="10" name="Picture 1" descr="A picture containing chain, metalware&#10;&#10;Description automatically generated">
            <a:extLst>
              <a:ext uri="{FF2B5EF4-FFF2-40B4-BE49-F238E27FC236}">
                <a16:creationId xmlns:a16="http://schemas.microsoft.com/office/drawing/2014/main" id="{5A1B7E29-EDEA-4242-99E3-7F4449596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1171"/>
            <a:ext cx="3835157" cy="14669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C1B6DA-2E27-60C7-FB67-7EE97EC6A0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70F898E-D514-2921-1704-8192578CE5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86879FF7-59EB-79DF-44F7-C8BB21AFFF13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CB4E47C4-90C1-4143-146B-15D04A19F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8499D06F-1BC1-DC76-82F6-2C321679E2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5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6A76F30B-367E-59E6-8A66-01A2D3430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61"/>
            <a:ext cx="12192000" cy="60102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9C1CE1-A391-B610-6B83-C379A34F39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0E571C-E06D-6135-BD0F-E8CE671B1D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70D985C8-232F-9626-8B4E-103E23A50A4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4781F541-78A2-AB5A-5721-6359ED489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D99F6414-FC8E-284C-445A-D6A7153E77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4FC02EE-8A4E-8BF1-49EF-CF7F2167D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10275"/>
          </a:xfrm>
          <a:prstGeom prst="rect">
            <a:avLst/>
          </a:prstGeom>
        </p:spPr>
      </p:pic>
      <p:pic>
        <p:nvPicPr>
          <p:cNvPr id="10" name="Picture 9" descr="A picture containing honeycomb&#10;&#10;Description automatically generated">
            <a:extLst>
              <a:ext uri="{FF2B5EF4-FFF2-40B4-BE49-F238E27FC236}">
                <a16:creationId xmlns:a16="http://schemas.microsoft.com/office/drawing/2014/main" id="{81551752-99C4-4B60-939D-088A56150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60896"/>
            <a:ext cx="3519936" cy="148261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45F1F3-1561-3AE4-3DDF-DB3C11E20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5878C09-44EC-5904-3E30-3D20E40B7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1F06F8B2-4CD2-9A4F-9E98-97A29B2CDCC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D432EECC-3CF7-C70A-3368-9F193F53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9AF8F0BB-237C-20B2-3950-89D7A112C7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3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Internation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E603B9C3-2A90-820C-683E-BD1DD6201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5"/>
            <a:ext cx="12192000" cy="60102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C525C3-226B-D2A9-6F76-138311C88C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CDCEC56-9343-DD7E-887E-BDD7916CC8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7BEC7ED-0A83-46FD-D7B5-B22B65FCA97A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2" name="Rektangel 8">
              <a:extLst>
                <a:ext uri="{FF2B5EF4-FFF2-40B4-BE49-F238E27FC236}">
                  <a16:creationId xmlns:a16="http://schemas.microsoft.com/office/drawing/2014/main" id="{FA7D922B-EC77-3981-FA03-DC090464F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3" name="Bildobjekt 9" descr="Logotyp för ikem">
              <a:extLst>
                <a:ext uri="{FF2B5EF4-FFF2-40B4-BE49-F238E27FC236}">
                  <a16:creationId xmlns:a16="http://schemas.microsoft.com/office/drawing/2014/main" id="{E40F8CDB-D546-9155-C197-4BEC3DCD7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2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Ke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93230B5E-D661-AE24-835A-20CF3B52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1027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1C659F3-A9D9-4B3D-9F32-81760CA77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71" y="4607109"/>
            <a:ext cx="3493587" cy="146063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5E04C22-19EA-2EC9-01FD-1909FB59E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8FE6B8D-15A6-3556-7871-1E7A63BA59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14" name="Grupp 10">
            <a:extLst>
              <a:ext uri="{FF2B5EF4-FFF2-40B4-BE49-F238E27FC236}">
                <a16:creationId xmlns:a16="http://schemas.microsoft.com/office/drawing/2014/main" id="{BDF1D912-9D23-3483-4F92-29D7516051C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8" name="Rektangel 8">
              <a:extLst>
                <a:ext uri="{FF2B5EF4-FFF2-40B4-BE49-F238E27FC236}">
                  <a16:creationId xmlns:a16="http://schemas.microsoft.com/office/drawing/2014/main" id="{8F33DE81-2C4D-653D-2F1A-57B26C883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9" name="Bildobjekt 9" descr="Logotyp för ikem">
              <a:extLst>
                <a:ext uri="{FF2B5EF4-FFF2-40B4-BE49-F238E27FC236}">
                  <a16:creationId xmlns:a16="http://schemas.microsoft.com/office/drawing/2014/main" id="{823FCB00-B1A0-9500-EFD5-6C1D45D6C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4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Utbil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">
            <a:extLst>
              <a:ext uri="{FF2B5EF4-FFF2-40B4-BE49-F238E27FC236}">
                <a16:creationId xmlns:a16="http://schemas.microsoft.com/office/drawing/2014/main" id="{1AFC58F9-9478-4F56-0025-6C619C98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61"/>
            <a:ext cx="12192000" cy="60102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BF38A0-C3E4-5918-35BE-0BB6AA5B95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7948B7-EAFF-FEAC-0643-35695D6960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9BCDD2C-B09F-4BE7-A904-8430C24ED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56348"/>
            <a:ext cx="3384655" cy="1476571"/>
          </a:xfrm>
          <a:prstGeom prst="rect">
            <a:avLst/>
          </a:prstGeom>
        </p:spPr>
      </p:pic>
      <p:grpSp>
        <p:nvGrpSpPr>
          <p:cNvPr id="2" name="Grupp 10">
            <a:extLst>
              <a:ext uri="{FF2B5EF4-FFF2-40B4-BE49-F238E27FC236}">
                <a16:creationId xmlns:a16="http://schemas.microsoft.com/office/drawing/2014/main" id="{6B7AB661-D77C-9595-06E1-6A30114A414E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378051C-7697-C053-5A80-4EACDD7E6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D31B25A4-5FA0-2530-4181-841E237B9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6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Egen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AF2C182-CA0E-45D2-A22A-3B962FCD34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012000"/>
          </a:xfrm>
          <a:custGeom>
            <a:avLst/>
            <a:gdLst>
              <a:gd name="connsiteX0" fmla="*/ 0 w 12192000"/>
              <a:gd name="connsiteY0" fmla="*/ 0 h 6240309"/>
              <a:gd name="connsiteX1" fmla="*/ 12192000 w 12192000"/>
              <a:gd name="connsiteY1" fmla="*/ 0 h 6240309"/>
              <a:gd name="connsiteX2" fmla="*/ 12192000 w 12192000"/>
              <a:gd name="connsiteY2" fmla="*/ 6240309 h 6240309"/>
              <a:gd name="connsiteX3" fmla="*/ 0 w 12192000"/>
              <a:gd name="connsiteY3" fmla="*/ 6240309 h 624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240309">
                <a:moveTo>
                  <a:pt x="0" y="0"/>
                </a:moveTo>
                <a:lnTo>
                  <a:pt x="12192000" y="0"/>
                </a:lnTo>
                <a:lnTo>
                  <a:pt x="12192000" y="6240309"/>
                </a:lnTo>
                <a:lnTo>
                  <a:pt x="0" y="624030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”Infoga bild”-ikonen är dold av text. Välj via menyn: Infoga &gt; Bilder, så hamnar bilden rätt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4360E8-32CB-7038-7D29-CB1821147C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6D8495-692D-8AFB-EFC6-C4616C5EC2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</p:spTree>
    <p:extLst>
      <p:ext uri="{BB962C8B-B14F-4D97-AF65-F5344CB8AC3E}">
        <p14:creationId xmlns:p14="http://schemas.microsoft.com/office/powerpoint/2010/main" val="4336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4EDA-CD2D-43E4-A92F-1FB3165D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8C5C7C-B17B-B3EE-2DE2-46DB64F0C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906587"/>
            <a:ext cx="10316372" cy="38285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6274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5D1CC451-72D9-4F63-82D3-9AD4739E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4B0E75-DC48-9722-57C7-EF294E7D7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6010275"/>
            <a:ext cx="12192000" cy="847725"/>
          </a:xfrm>
          <a:prstGeom prst="rect">
            <a:avLst/>
          </a:prstGeom>
        </p:spPr>
      </p:pic>
      <p:pic>
        <p:nvPicPr>
          <p:cNvPr id="26" name="Graphic 3" descr="Logotyp för ikem">
            <a:extLst>
              <a:ext uri="{FF2B5EF4-FFF2-40B4-BE49-F238E27FC236}">
                <a16:creationId xmlns:a16="http://schemas.microsoft.com/office/drawing/2014/main" id="{2925FA6D-79EC-4357-8DDD-82385E073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233" t="33806" r="23680" b="49016"/>
          <a:stretch/>
        </p:blipFill>
        <p:spPr>
          <a:xfrm>
            <a:off x="4290571" y="2490678"/>
            <a:ext cx="3651810" cy="8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89D3CCF-EFC2-6B5E-17C8-788F6D8E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754140-C095-DF20-662B-EBFAE203B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9004" y="1906588"/>
            <a:ext cx="5080796" cy="382850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4A52C5-4E3C-0D0B-9D41-1B8907F95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6588"/>
            <a:ext cx="5080796" cy="382850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8661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726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1083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grpSp>
        <p:nvGrpSpPr>
          <p:cNvPr id="4" name="Grupp 10">
            <a:extLst>
              <a:ext uri="{FF2B5EF4-FFF2-40B4-BE49-F238E27FC236}">
                <a16:creationId xmlns:a16="http://schemas.microsoft.com/office/drawing/2014/main" id="{7351EF10-6F59-8D38-421B-862C48F301F4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5ED09C9D-550A-5E5B-E0BE-55592E292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7" name="Bildobjekt 9" descr="Logotyp för ikem">
              <a:extLst>
                <a:ext uri="{FF2B5EF4-FFF2-40B4-BE49-F238E27FC236}">
                  <a16:creationId xmlns:a16="http://schemas.microsoft.com/office/drawing/2014/main" id="{AD035318-EDDD-F3B2-E03A-F5506844FC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33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turkos">
    <p:bg>
      <p:bgPr>
        <a:solidFill>
          <a:srgbClr val="388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71BC645-CA08-AC4A-2CBD-886860C1E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6034B10-DB1C-D8F8-4853-0A8EC7F7C7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</p:spTree>
    <p:extLst>
      <p:ext uri="{BB962C8B-B14F-4D97-AF65-F5344CB8AC3E}">
        <p14:creationId xmlns:p14="http://schemas.microsoft.com/office/powerpoint/2010/main" val="4195805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C2267AE-95EC-2CFE-542A-BE340EB247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4000" y="0"/>
            <a:ext cx="4068000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29B74831-5FB0-14FD-7CC5-51C650CC8C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97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927F11-1205-6C04-709F-3C1185DE42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560583D-C1FC-53CE-6F65-3DD3F9A15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A7BD4F1-BAD0-D3B8-4FC8-912B59483B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3024" y="2463449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02AC3A3-7289-33F2-19B9-4B6B9D49B4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110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47F80F3-20F6-9245-6697-F33661E029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3024" y="5466532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1573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re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72B1404F-32F2-E2D3-9922-ABBB4E8EB7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9500DFCB-A383-1395-F588-C2B3C36DD43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E5DD8FEA-859D-25E1-9557-DF633C3B08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7664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45B0E93F-5470-A761-00B6-C6DB51E69A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2995328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2129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yra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A3B16A-9261-2061-51FA-0533F9520B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C256F3-C1C3-31D2-08F4-29A701530C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A91834-B50F-32AE-2887-742BAC7C3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5000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C629992-720C-628F-1B00-726BD45FF6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30000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CFA4BDA7-FF1E-522B-57A7-40398BD518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00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3155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50% bild 50%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5965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0DB384B-6FA4-F82F-B3BF-DCEFCA898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4" y="512762"/>
            <a:ext cx="5040000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7CBC973-FBDA-897D-4401-A820AB8932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0"/>
            <a:ext cx="6095965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00070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Bild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0DB384B-6FA4-F82F-B3BF-DCEFCA898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7CBC973-FBDA-897D-4401-A820AB8932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5965" y="0"/>
            <a:ext cx="8136000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6733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5D1CC451-72D9-4F63-82D3-9AD4739E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pic>
        <p:nvPicPr>
          <p:cNvPr id="14" name="Bildobjekt 2">
            <a:extLst>
              <a:ext uri="{FF2B5EF4-FFF2-40B4-BE49-F238E27FC236}">
                <a16:creationId xmlns:a16="http://schemas.microsoft.com/office/drawing/2014/main" id="{4580721D-022D-7EA2-4DB1-FE0E286D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6007100"/>
            <a:ext cx="12192000" cy="851805"/>
          </a:xfrm>
          <a:prstGeom prst="rect">
            <a:avLst/>
          </a:prstGeom>
        </p:spPr>
      </p:pic>
      <p:pic>
        <p:nvPicPr>
          <p:cNvPr id="26" name="Graphic 3" descr="Logotyp för ikem">
            <a:extLst>
              <a:ext uri="{FF2B5EF4-FFF2-40B4-BE49-F238E27FC236}">
                <a16:creationId xmlns:a16="http://schemas.microsoft.com/office/drawing/2014/main" id="{2925FA6D-79EC-4357-8DDD-82385E073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233" t="33806" r="23680" b="49016"/>
          <a:stretch/>
        </p:blipFill>
        <p:spPr>
          <a:xfrm>
            <a:off x="4290571" y="2490678"/>
            <a:ext cx="3651810" cy="8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Två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07837D-958E-816A-5B34-97D377BA36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5" y="512763"/>
            <a:ext cx="3078513" cy="5221286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8B28AF-656C-8D17-1D1D-128592A665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-4900"/>
            <a:ext cx="4061875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0B56F32-61C7-9A5B-E329-8FF38E8B0C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-4900"/>
            <a:ext cx="4068000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088536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Tre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1B36F0-89D5-D9FE-29C7-B043D9564C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17089C-5C73-92FA-6502-1D5C0D258C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B9D5FB-654A-7DF8-4773-F5818297BA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299880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7E31A79-6A9D-C539-64AB-64A6D9F217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60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7988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Fyra bilder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BBEA0E-0913-8FAC-5502-F73ECBFC05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B3D2D3-A193-0DA2-9D55-5547B1CCA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13332F-4A71-162A-F113-8B9C973970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C8B5EA2-DC74-0E10-95BA-E811786D33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300240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C86767A-265A-0256-FF30-D4A2F4FAAE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240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4230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Turkos h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1083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FE1-878A-49A5-AC94-C8FC3489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03A9-3618-488F-BF03-AA8792D35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004" y="1906587"/>
            <a:ext cx="10316371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1042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FE1-878A-49A5-AC94-C8FC3489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03A9-3618-488F-BF03-AA8792D35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1058545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40719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spalt text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E70F9531-9277-4B6A-B5DA-E011A071B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A16B93-AF9F-95C5-80F0-5C18FA30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0646FC-A7D9-4F4B-CC78-04155340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5216526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BAE8B5F-886B-2C8B-199D-0E729F6DA3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199" y="1920037"/>
            <a:ext cx="5216526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3015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Text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B0F763-B0A4-0222-E352-453EA7B0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CDDA3F-11E8-014D-CBF4-D01E843C5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DB805067-5FAA-3CCF-111E-ED778385BD9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32358" y="1492829"/>
            <a:ext cx="4064400" cy="4516085"/>
          </a:xfrm>
          <a:solidFill>
            <a:srgbClr val="E7E6E6"/>
          </a:solidFill>
        </p:spPr>
        <p:txBody>
          <a:bodyPr lIns="252000" tIns="432000" rIns="144000" bIns="46800" anchor="t" anchorCtr="0"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58654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Bild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781E28-5847-4FC0-1BE9-B58408EA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059B24-8F11-A71D-2367-D808B888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ABF1620-4C18-06D5-5BAA-C43F318FD2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9231" y="1492700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3547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Två bilder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BCA1198-2346-45B5-A091-5F2CA7E22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F3C563-A81F-9001-2416-07DCB803FD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78781C-D026-E06F-CA1A-E23590D01D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2998800"/>
            <a:ext cx="4068000" cy="30096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32FC7A-E5A7-18F9-CA6A-5B0233E0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441A51-F0EB-59DB-99BE-6B8FDCAA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91372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Tre bilder Turko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FF670BF-C9E4-4893-8BCB-18C9386D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4B825D-07CE-8018-0958-BE20215B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EF8684-29C8-F532-9928-ABEACE6A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18D3E56-4059-127F-7B89-15269E0B9B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040EDBA-F0E6-8F77-74D8-6D82AF12C9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2998215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EB31ABE-5A81-9B27-B03F-5C9C0FBBA9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36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03255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>
            <a:extLst>
              <a:ext uri="{FF2B5EF4-FFF2-40B4-BE49-F238E27FC236}">
                <a16:creationId xmlns:a16="http://schemas.microsoft.com/office/drawing/2014/main" id="{A93FC54C-226A-1B55-93D8-C73A1EE9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/>
        </p:blipFill>
        <p:spPr>
          <a:xfrm>
            <a:off x="0" y="0"/>
            <a:ext cx="12192000" cy="601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BF38A0-C3E4-5918-35BE-0BB6AA5B95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95A367-2EF2-FFE7-0C6E-B2826FFEED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2" name="Grupp 10">
            <a:extLst>
              <a:ext uri="{FF2B5EF4-FFF2-40B4-BE49-F238E27FC236}">
                <a16:creationId xmlns:a16="http://schemas.microsoft.com/office/drawing/2014/main" id="{6B7AB661-D77C-9595-06E1-6A30114A414E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378051C-7697-C053-5A80-4EACDD7E6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D31B25A4-5FA0-2530-4181-841E237B9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Kort text Bild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28401E1-A0CC-4727-9280-17AE253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 dirty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B3F28B-CCAE-68A9-FE82-75F7D741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145A65BA-6A8F-4E3F-BF86-F618B1A4C2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3472941-BFF0-49AD-0C8A-ECB2194CF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0400"/>
            <a:ext cx="8134637" cy="4518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86806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Kort text Två bilder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250072B-637C-4875-BAB2-8E3622DB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B75179-55E5-8ABA-0273-DB6C5766F4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1DDF1AD-47CD-4CD3-A600-B8A4C60648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2829"/>
            <a:ext cx="40680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78D7ACA-9B6B-4A71-9D14-3450230BDC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4B932E-F74E-4B88-4AD3-F6E6C506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2600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Kort text Tre bilder Turk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2E94193-0FBC-4BC4-A625-EC06C77B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8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 dirty="0">
              <a:latin typeface="Aptos" panose="020B00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139B94-A530-18C5-9C13-F979EC36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928C62AE-F633-83DE-0D8A-B3F1CDB81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7"/>
            <a:ext cx="3078513" cy="3827463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13212D1-B55A-479D-9DC2-A06B5C3D0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57363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013EE87-FE5E-4694-82BE-DD0BEA4B4B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7362" y="2997629"/>
            <a:ext cx="4068000" cy="30096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85A47AB-AD7C-4D58-BB0D-CCE719E7EE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2138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CBBE58-1C02-5B2A-3BBE-21B6869C6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AA7CBE-E438-D4C4-1968-0E2D8A38C3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FACB73AC-137D-5EC4-3677-1A81AE1E57C1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87FA1AFB-28FB-8B8A-22E6-B1615CCD4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B4F11652-73AC-E022-1CEF-952238DC3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1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ild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1CCAA7-3198-B567-4BE5-9BE8E4E3B7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4" y="512762"/>
            <a:ext cx="7020000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F6F97A-DB09-3525-B7B3-CDBB74013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4000" y="0"/>
            <a:ext cx="4068000" cy="60071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C913BEDD-7E3F-46A4-C6B8-778FF9741F60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E37357D-AB6A-27FC-EF6E-AA9D556A8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B0548720-1C37-43D2-FB32-8708252B9D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164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Två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0AEB9F-F644-7F1A-E17D-2468F7409E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512762"/>
            <a:ext cx="7020000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CAD9EE-1DC2-9B61-7B16-1FE9BDD9FF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74BC9-4F6B-6D60-AFB9-02E8EBD82B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3024" y="2463449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8D0EBF4F-0151-A5BC-8927-CABE39DAD0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240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B020AD6-C370-DE74-4C2C-4F2AA0D50C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3024" y="5466532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2A7778F9-77FC-7F1A-EF09-ABAEC05A9AC5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A2F9E8CA-84CA-E934-31DC-907BD3D02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32123E9B-0B7A-B858-4C30-300CC0448F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696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Tre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5188DF-3C26-D333-4D0D-BCDAC2967E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037A38-BAF0-C77D-3682-9CA61A41A9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C76055-DECE-071D-89BD-CF0653354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5012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CBE381-1FA8-9490-9FD4-7F635CB811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240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BCF9D2B9-02EF-F6D0-24F6-28E481E98F50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A89B07AD-4B29-0993-5C2B-3D28AB141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872D0FA5-4AD6-5B11-3256-6D76988F58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854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yra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AEA6BE35-99AF-ABEE-51BF-102F1DF566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5" y="512762"/>
            <a:ext cx="7020000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D326647-12B5-E9FB-1659-1C4AA3E7A60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535D3CA-B74F-A570-BFE3-34D51ACE3F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32D4186-0C7E-B84E-3A6D-0A72E315968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2996205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006327E-1259-05C0-DECE-332030F3C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36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0" name="Grupp 10">
            <a:extLst>
              <a:ext uri="{FF2B5EF4-FFF2-40B4-BE49-F238E27FC236}">
                <a16:creationId xmlns:a16="http://schemas.microsoft.com/office/drawing/2014/main" id="{2D96AC96-541A-682F-4D79-D8346A85196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1" name="Rektangel 8">
              <a:extLst>
                <a:ext uri="{FF2B5EF4-FFF2-40B4-BE49-F238E27FC236}">
                  <a16:creationId xmlns:a16="http://schemas.microsoft.com/office/drawing/2014/main" id="{CF3411FF-1AFF-270B-8B6C-855DC3984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2" name="Bildobjekt 9" descr="Logotyp för ikem">
              <a:extLst>
                <a:ext uri="{FF2B5EF4-FFF2-40B4-BE49-F238E27FC236}">
                  <a16:creationId xmlns:a16="http://schemas.microsoft.com/office/drawing/2014/main" id="{FAF50AB0-1BEE-812E-C74D-A5759FAC90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130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50% bild 50%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4900"/>
            <a:ext cx="6095963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93ACD8-7A1D-4F1D-93B5-FF7C769B00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5040000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337874-EC8A-676F-4F1A-A079877D90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0"/>
            <a:ext cx="6095965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C9CD1631-82BA-6CD1-E4B1-DEEC3BBF48A2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2EDABD7-CD67-39F5-6E4B-5F03E3EB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B43A7084-D30B-0513-EFBD-D1A0BBB6D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47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Bild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93ACD8-7A1D-4F1D-93B5-FF7C769B00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337874-EC8A-676F-4F1A-A079877D90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5965" y="0"/>
            <a:ext cx="8136000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C9CD1631-82BA-6CD1-E4B1-DEEC3BBF48A2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2EDABD7-CD67-39F5-6E4B-5F03E3EB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B43A7084-D30B-0513-EFBD-D1A0BBB6D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34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>
            <a:extLst>
              <a:ext uri="{FF2B5EF4-FFF2-40B4-BE49-F238E27FC236}">
                <a16:creationId xmlns:a16="http://schemas.microsoft.com/office/drawing/2014/main" id="{531099D4-6200-CB69-888F-0A4E55A43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/>
        </p:blipFill>
        <p:spPr>
          <a:xfrm>
            <a:off x="0" y="0"/>
            <a:ext cx="12192000" cy="60089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BF38A0-C3E4-5918-35BE-0BB6AA5B95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B0866-ED83-87D8-C2A9-884C10653E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2" name="Grupp 10">
            <a:extLst>
              <a:ext uri="{FF2B5EF4-FFF2-40B4-BE49-F238E27FC236}">
                <a16:creationId xmlns:a16="http://schemas.microsoft.com/office/drawing/2014/main" id="{6B7AB661-D77C-9595-06E1-6A30114A414E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378051C-7697-C053-5A80-4EACDD7E6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D31B25A4-5FA0-2530-4181-841E237B9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5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Två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17"/>
            <a:ext cx="4068000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DA86794A-3A34-6B71-525A-87498C63B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5" y="512763"/>
            <a:ext cx="3078513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8B3319D-2B1E-49ED-EA79-106E09EC17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60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FA3EE23-DB0A-06F7-C7CF-B9BC3C7667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60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AEBD8FB1-9ADD-2FF9-4535-A808421602F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37F8D8C7-DABF-EF5C-160C-4CE935AE9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958BC6A8-A17B-793D-0F87-5E9E131BC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63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Tre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FCBD5-0CDC-88CD-87AF-6241BFA953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AEA8A4-E0D1-3A47-12EC-C22238105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30288F-13F5-4260-1FFC-D787A3159D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300240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62F5867-F296-0754-2A6D-63CB9C97FB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13" name="Grupp 10">
            <a:extLst>
              <a:ext uri="{FF2B5EF4-FFF2-40B4-BE49-F238E27FC236}">
                <a16:creationId xmlns:a16="http://schemas.microsoft.com/office/drawing/2014/main" id="{624E65F9-F433-6E8B-83F6-89AA8432CE55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4" name="Rektangel 8">
              <a:extLst>
                <a:ext uri="{FF2B5EF4-FFF2-40B4-BE49-F238E27FC236}">
                  <a16:creationId xmlns:a16="http://schemas.microsoft.com/office/drawing/2014/main" id="{7BD1F6E9-7FC9-E1F5-7329-3E27A3F59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5" name="Bildobjekt 9" descr="Logotyp för ikem">
              <a:extLst>
                <a:ext uri="{FF2B5EF4-FFF2-40B4-BE49-F238E27FC236}">
                  <a16:creationId xmlns:a16="http://schemas.microsoft.com/office/drawing/2014/main" id="{0749B2E1-BECF-1D55-101C-7614C8D092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93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Fyra bilder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B25F27-BCD1-A2C3-7FB0-69856DBB22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055AC5-14AD-1522-2BE2-D6ED301391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BDA3FE-2F26-574F-0C03-279C7EBBE6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8BA51BE-2A1E-9A43-B748-708FBD442C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3002400"/>
            <a:ext cx="4061875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4BEF0AC-2D8D-9AA6-BE4E-9C3C126B52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2400"/>
            <a:ext cx="4068000" cy="3006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4" name="Grupp 10">
            <a:extLst>
              <a:ext uri="{FF2B5EF4-FFF2-40B4-BE49-F238E27FC236}">
                <a16:creationId xmlns:a16="http://schemas.microsoft.com/office/drawing/2014/main" id="{BA11F15A-1456-B203-8047-5D935DE56FB3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5" name="Rektangel 8">
              <a:extLst>
                <a:ext uri="{FF2B5EF4-FFF2-40B4-BE49-F238E27FC236}">
                  <a16:creationId xmlns:a16="http://schemas.microsoft.com/office/drawing/2014/main" id="{6B84C186-F65B-9770-0129-9662311E3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6" name="Bildobjekt 9" descr="Logotyp för ikem">
              <a:extLst>
                <a:ext uri="{FF2B5EF4-FFF2-40B4-BE49-F238E27FC236}">
                  <a16:creationId xmlns:a16="http://schemas.microsoft.com/office/drawing/2014/main" id="{EFFD997B-B4EC-BFD2-881F-048F5D731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48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Grå h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1083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FE1-878A-49A5-AC94-C8FC3489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128AA-0712-235B-20F0-13C426876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4" y="1906587"/>
            <a:ext cx="10316372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4" name="Grupp 10">
            <a:extLst>
              <a:ext uri="{FF2B5EF4-FFF2-40B4-BE49-F238E27FC236}">
                <a16:creationId xmlns:a16="http://schemas.microsoft.com/office/drawing/2014/main" id="{7351EF10-6F59-8D38-421B-862C48F301F4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5ED09C9D-550A-5E5B-E0BE-55592E292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7" name="Bildobjekt 9" descr="Logotyp för ikem">
              <a:extLst>
                <a:ext uri="{FF2B5EF4-FFF2-40B4-BE49-F238E27FC236}">
                  <a16:creationId xmlns:a16="http://schemas.microsoft.com/office/drawing/2014/main" id="{AD035318-EDDD-F3B2-E03A-F5506844FC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09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F60849-6050-01CC-1EE9-7E5BAD00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AB99E9-E169-CB58-9C9A-5F5866D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1058545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4" name="Grupp 10">
            <a:extLst>
              <a:ext uri="{FF2B5EF4-FFF2-40B4-BE49-F238E27FC236}">
                <a16:creationId xmlns:a16="http://schemas.microsoft.com/office/drawing/2014/main" id="{5B1C70E9-8BC1-07A2-6CED-556798E7C22E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95BBFBC8-8C76-0430-8C83-C792F757D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7" name="Bildobjekt 9" descr="Logotyp för ikem">
              <a:extLst>
                <a:ext uri="{FF2B5EF4-FFF2-40B4-BE49-F238E27FC236}">
                  <a16:creationId xmlns:a16="http://schemas.microsoft.com/office/drawing/2014/main" id="{B8583A41-0BB1-50A0-8637-BD6CFE3ED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350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19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spalt text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E70F9531-9277-4B6A-B5DA-E011A071B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FF8D7E-112C-3D9F-FD17-317F36E4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790842-559C-96BE-56E5-58610CA8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5216526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AD19F28-C017-4C94-85BA-D731603EB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06588"/>
            <a:ext cx="5216525" cy="382746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3" name="Grupp 10">
            <a:extLst>
              <a:ext uri="{FF2B5EF4-FFF2-40B4-BE49-F238E27FC236}">
                <a16:creationId xmlns:a16="http://schemas.microsoft.com/office/drawing/2014/main" id="{79EAC9BA-AD84-4A00-3875-1F6FF05458C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4" name="Rektangel 8">
              <a:extLst>
                <a:ext uri="{FF2B5EF4-FFF2-40B4-BE49-F238E27FC236}">
                  <a16:creationId xmlns:a16="http://schemas.microsoft.com/office/drawing/2014/main" id="{5E57C7BA-1280-BE25-BBB8-B6E4D8322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5" name="Bildobjekt 9" descr="Logotyp för ikem">
              <a:extLst>
                <a:ext uri="{FF2B5EF4-FFF2-40B4-BE49-F238E27FC236}">
                  <a16:creationId xmlns:a16="http://schemas.microsoft.com/office/drawing/2014/main" id="{700E407E-3B60-C314-2D33-DA7D5F12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050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ext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F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846AE7-5DA9-9033-8CBE-A0BF823D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7D461D-014E-D9BB-382B-2AD1F2C07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9367693-115B-484A-DDFD-C3FC04371DF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28800" y="1490400"/>
            <a:ext cx="4064400" cy="4514400"/>
          </a:xfrm>
          <a:solidFill>
            <a:srgbClr val="E7E6E6"/>
          </a:solidFill>
        </p:spPr>
        <p:txBody>
          <a:bodyPr lIns="252000" tIns="432000" rIns="144000" bIns="46800" anchor="t" anchorCtr="0"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3" name="Grupp 10">
            <a:extLst>
              <a:ext uri="{FF2B5EF4-FFF2-40B4-BE49-F238E27FC236}">
                <a16:creationId xmlns:a16="http://schemas.microsoft.com/office/drawing/2014/main" id="{8EC60205-0B02-0DB8-6AAA-BE3C9782FD3B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50383A4F-1815-0B41-E1C4-68BE06327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8" name="Bildobjekt 9" descr="Logotyp för ikem">
              <a:extLst>
                <a:ext uri="{FF2B5EF4-FFF2-40B4-BE49-F238E27FC236}">
                  <a16:creationId xmlns:a16="http://schemas.microsoft.com/office/drawing/2014/main" id="{4D2B8C28-9C2E-5C81-4EDD-3EB7ECAB5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8221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Bild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DCD67B-C375-8495-F133-DDE28D6E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0013B7-F9B5-DFE7-D75F-F998FDB3E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3FF0D3-27A8-57A4-F289-4AC296B15A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0" y="1492829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E7E5EA17-092B-FF09-4A96-36CF97D899D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7" name="Rektangel 8">
              <a:extLst>
                <a:ext uri="{FF2B5EF4-FFF2-40B4-BE49-F238E27FC236}">
                  <a16:creationId xmlns:a16="http://schemas.microsoft.com/office/drawing/2014/main" id="{3CCECB0A-BADD-679D-1348-F9FEA1D8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8" name="Bildobjekt 9" descr="Logotyp för ikem">
              <a:extLst>
                <a:ext uri="{FF2B5EF4-FFF2-40B4-BE49-F238E27FC236}">
                  <a16:creationId xmlns:a16="http://schemas.microsoft.com/office/drawing/2014/main" id="{E30C5DE3-C6E8-72F9-C888-7124CF6F6E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633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vå bilder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BCA1198-2346-45B5-A091-5F2CA7E22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EFB3EB-FBA9-1C64-55FB-209F9DB3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C07704-BD1B-89FA-787F-788CBC761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162CED0-5C5E-6A9C-BC04-1D79E9DCEF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CB0C2EA-C37E-4460-D4A9-77FB500B56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2998800"/>
            <a:ext cx="4071600" cy="30096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3" name="Grupp 10">
            <a:extLst>
              <a:ext uri="{FF2B5EF4-FFF2-40B4-BE49-F238E27FC236}">
                <a16:creationId xmlns:a16="http://schemas.microsoft.com/office/drawing/2014/main" id="{A6E6AA15-E33F-EE34-FF7C-FEA999EE8F6A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7" name="Rektangel 8">
              <a:extLst>
                <a:ext uri="{FF2B5EF4-FFF2-40B4-BE49-F238E27FC236}">
                  <a16:creationId xmlns:a16="http://schemas.microsoft.com/office/drawing/2014/main" id="{5AD90F2D-2064-4AC1-83C5-20F8A5DED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8" name="Bildobjekt 9" descr="Logotyp för ikem">
              <a:extLst>
                <a:ext uri="{FF2B5EF4-FFF2-40B4-BE49-F238E27FC236}">
                  <a16:creationId xmlns:a16="http://schemas.microsoft.com/office/drawing/2014/main" id="{D9D2ED1B-002A-13B4-DE49-F98DD300C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78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re bilder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FF670BF-C9E4-4893-8BCB-18C9386D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6A412C-516F-ACAC-E1D6-68A00644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739986-87A6-74B4-64FC-0A781642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B297986-1C05-426E-B781-92A08B6714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F507E9C-D1B6-4130-8EA1-76F056EF9C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2996205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tabLst>
                <a:tab pos="450850" algn="l"/>
              </a:tabLst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1B53E57-C301-42D9-A2C5-C8FDFFA25C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3600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10">
            <a:extLst>
              <a:ext uri="{FF2B5EF4-FFF2-40B4-BE49-F238E27FC236}">
                <a16:creationId xmlns:a16="http://schemas.microsoft.com/office/drawing/2014/main" id="{DC6B8395-381F-3554-1DB1-607488B1D4C3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E02A8488-8C95-20AF-2E1B-644953CFB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8" name="Bildobjekt 9" descr="Logotyp för ikem">
              <a:extLst>
                <a:ext uri="{FF2B5EF4-FFF2-40B4-BE49-F238E27FC236}">
                  <a16:creationId xmlns:a16="http://schemas.microsoft.com/office/drawing/2014/main" id="{B2EA38D2-8DCE-9C94-34D5-429BA990B8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>
            <a:extLst>
              <a:ext uri="{FF2B5EF4-FFF2-40B4-BE49-F238E27FC236}">
                <a16:creationId xmlns:a16="http://schemas.microsoft.com/office/drawing/2014/main" id="{F87B1BB1-5C34-6782-8627-C3045403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b="6169"/>
          <a:stretch/>
        </p:blipFill>
        <p:spPr>
          <a:xfrm>
            <a:off x="0" y="0"/>
            <a:ext cx="12192000" cy="60118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9CBBE58-1C02-5B2A-3BBE-21B6869C6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AA7CBE-E438-D4C4-1968-0E2D8A38C3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FACB73AC-137D-5EC4-3677-1A81AE1E57C1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87FA1AFB-28FB-8B8A-22E6-B1615CCD4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B4F11652-73AC-E022-1CEF-952238DC3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464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Bild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28401E1-A0CC-4727-9280-17AE253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 dirty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FFD74C-3C5A-781B-EF42-415A9FD9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B7E9142-86F4-C59B-92E6-0169A6B9EE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ADDD85-F6C3-5AD5-5554-22F7EA4BE7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2829"/>
            <a:ext cx="8134637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E854CF05-47E4-DAE9-715B-2F65425CFD1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7" name="Rektangel 8">
              <a:extLst>
                <a:ext uri="{FF2B5EF4-FFF2-40B4-BE49-F238E27FC236}">
                  <a16:creationId xmlns:a16="http://schemas.microsoft.com/office/drawing/2014/main" id="{821B2049-FC94-DEF2-6EAD-58B617D9F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8" name="Bildobjekt 9" descr="Logotyp för ikem">
              <a:extLst>
                <a:ext uri="{FF2B5EF4-FFF2-40B4-BE49-F238E27FC236}">
                  <a16:creationId xmlns:a16="http://schemas.microsoft.com/office/drawing/2014/main" id="{FBF09AAC-FC29-0CEF-F95F-3BFAA365EF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413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Två bilder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250072B-637C-4875-BAB2-8E3622DB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0" i="0" dirty="0">
              <a:latin typeface="Aptos" panose="020B00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6269A2-77C5-C904-3C7A-E80EB036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E7346D81-45E0-79D2-030B-A37F1F10F0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312FDE-8FB3-BB75-478E-8DBB8347C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2829"/>
            <a:ext cx="40680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E74248-554A-25F0-6149-9410C74A1E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B30516E3-386C-62F0-1536-A8436CE1E10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FC6C321B-A682-0B5E-6200-B8A2FDAFF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5B42CEFB-F213-190D-266A-F36ED9C94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295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Tre bilder Gr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2E94193-0FBC-4BC4-A625-EC06C77B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2B49FD-DCE1-FE45-F196-5EC9D0FD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E261DFC-3598-B061-86C0-3710A52139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F4508D-025C-9D83-3E25-831183E4B5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57363" y="1492829"/>
            <a:ext cx="4068000" cy="15048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9CE5501-6299-8AFF-FD33-A641D43F73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7362" y="2995200"/>
            <a:ext cx="4068000" cy="30132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49CAB76-5DE4-430C-D002-41B37F5EAA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0A0CE0EB-9683-564E-3C0F-4DD98A6D9FCC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F8B4EAD9-C206-D371-6E4D-A74729317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7B1B263A-BAFD-2AE8-06F6-1772A3A83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01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ljusturkos">
    <p:bg>
      <p:bgPr>
        <a:solidFill>
          <a:srgbClr val="B1D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22AF5D-578B-F6BC-BABB-7D5E9431E8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15C9B3E-74DC-EDA8-8672-E2816411F4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EAC942E8-5037-6612-1814-3D7EBA9C9E7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9D6932B3-6850-3F3D-3D2A-CCFF99022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26BA9BFE-C42B-3D8D-7D21-7506F91841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3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ild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4A3063-16B5-CD82-3FCF-D96AEE73A1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4" y="512762"/>
            <a:ext cx="7020000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E48518-35EF-E27E-D524-6D16E726F7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4000" y="0"/>
            <a:ext cx="4068000" cy="60071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FCCA25F0-8FA2-B97C-7619-A85483C2253B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2" name="Rektangel 8">
              <a:extLst>
                <a:ext uri="{FF2B5EF4-FFF2-40B4-BE49-F238E27FC236}">
                  <a16:creationId xmlns:a16="http://schemas.microsoft.com/office/drawing/2014/main" id="{E84E7935-E4B5-3DF2-E05E-D0F0E9728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3" name="Bildobjekt 9" descr="Logotyp för ikem">
              <a:extLst>
                <a:ext uri="{FF2B5EF4-FFF2-40B4-BE49-F238E27FC236}">
                  <a16:creationId xmlns:a16="http://schemas.microsoft.com/office/drawing/2014/main" id="{AE3E39B6-9CA3-8E71-643A-DE08C6876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624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Två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32D64AEA-ABB9-A40F-0082-E0B8346EE2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512762"/>
            <a:ext cx="7020000" cy="5221288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2F984D2-1F7B-433D-91BE-0B728BC707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09D03B0-DBD6-459F-9B47-8E6D47F911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3024" y="2463449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1C4798-48A7-425C-897A-FA725BFD1F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1100"/>
            <a:ext cx="4068000" cy="3002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BCB76F0-A4C4-4460-8CFA-BF0C4EC2BD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3024" y="5466532"/>
            <a:ext cx="3671887" cy="3952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0" name="Grupp 10">
            <a:extLst>
              <a:ext uri="{FF2B5EF4-FFF2-40B4-BE49-F238E27FC236}">
                <a16:creationId xmlns:a16="http://schemas.microsoft.com/office/drawing/2014/main" id="{60032E64-38A7-FBCF-14C2-143FD6DC2540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5" name="Rektangel 8">
              <a:extLst>
                <a:ext uri="{FF2B5EF4-FFF2-40B4-BE49-F238E27FC236}">
                  <a16:creationId xmlns:a16="http://schemas.microsoft.com/office/drawing/2014/main" id="{649F9025-6046-3F88-6926-24E96580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6" name="Bildobjekt 9" descr="Logotyp för ikem">
              <a:extLst>
                <a:ext uri="{FF2B5EF4-FFF2-40B4-BE49-F238E27FC236}">
                  <a16:creationId xmlns:a16="http://schemas.microsoft.com/office/drawing/2014/main" id="{2EF8ECD6-4D2A-E0B3-F8C4-72933D124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208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Tre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AF17CA34-C27F-2003-4D4A-9F05A17121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4" y="512762"/>
            <a:ext cx="7020000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970EB09-BC20-4652-AE70-18A8590BEB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456F6CF-2CF4-412C-8DD0-14DEB91CF1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8815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DF5842C-EC47-4F64-AEC7-7AD58724DF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2997629"/>
            <a:ext cx="4068000" cy="3012131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FE41FA2D-C360-06FA-AA4A-DC9F10B577B2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19E9912B-96CD-8D33-3C06-20D1E615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D22E911B-92E0-0E91-529C-99BF486D7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550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yra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130073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C0175E08-4B5A-5212-E765-9111318E65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4" y="512762"/>
            <a:ext cx="7020000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970EB09-BC20-4652-AE70-18A8590BEB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4000" y="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456F6CF-2CF4-412C-8DD0-14DEB91CF1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50120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B7CD333A-80DF-47E2-8202-31862BD335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300240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F820A0-3A0D-49A7-819B-D7F9B20C0E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360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C2AA27F4-592F-0EA4-50AC-79ACC445CDA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1E65F994-C1C3-62CE-E6B4-15E9DF56A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46CB877D-6A1E-FD79-384D-0C3DA36D0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239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50% bild 50% Ljusturk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5963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93ACD8-7A1D-4F1D-93B5-FF7C769B00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5040000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337874-EC8A-676F-4F1A-A079877D90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0"/>
            <a:ext cx="6095965" cy="6012000"/>
          </a:xfrm>
          <a:solidFill>
            <a:srgbClr val="E7E6E6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C9CD1631-82BA-6CD1-E4B1-DEEC3BBF48A2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2EDABD7-CD67-39F5-6E4B-5F03E3EB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B43A7084-D30B-0513-EFBD-D1A0BBB6D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137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Bild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D5DC5D21-144A-4376-2E5B-C0E92A1064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BBC48BE-04F2-4344-880B-A729C511C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5965" y="-4900"/>
            <a:ext cx="8136000" cy="6012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64398244-1A46-A440-3455-BEA09F422459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6120FB86-9D87-537E-EF85-FBA58E192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9" name="Bildobjekt 9" descr="Logotyp för ikem">
              <a:extLst>
                <a:ext uri="{FF2B5EF4-FFF2-40B4-BE49-F238E27FC236}">
                  <a16:creationId xmlns:a16="http://schemas.microsoft.com/office/drawing/2014/main" id="{554D67EE-BA91-0D62-F199-FB7EE907BF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26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>
            <a:extLst>
              <a:ext uri="{FF2B5EF4-FFF2-40B4-BE49-F238E27FC236}">
                <a16:creationId xmlns:a16="http://schemas.microsoft.com/office/drawing/2014/main" id="{FF29C586-D82C-767C-4163-7139AC120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/>
        </p:blipFill>
        <p:spPr>
          <a:xfrm>
            <a:off x="0" y="0"/>
            <a:ext cx="12192000" cy="601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BF38A0-C3E4-5918-35BE-0BB6AA5B95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B0866-ED83-87D8-C2A9-884C10653E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2" name="Grupp 10">
            <a:extLst>
              <a:ext uri="{FF2B5EF4-FFF2-40B4-BE49-F238E27FC236}">
                <a16:creationId xmlns:a16="http://schemas.microsoft.com/office/drawing/2014/main" id="{6B7AB661-D77C-9595-06E1-6A30114A414E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378051C-7697-C053-5A80-4EACDD7E6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1" name="Bildobjekt 9" descr="Logotyp för ikem">
              <a:extLst>
                <a:ext uri="{FF2B5EF4-FFF2-40B4-BE49-F238E27FC236}">
                  <a16:creationId xmlns:a16="http://schemas.microsoft.com/office/drawing/2014/main" id="{D31B25A4-5FA0-2530-4181-841E237B9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1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Två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7EFC4551-4E85-3278-8F45-CC4BBD4996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BBC48BE-04F2-4344-880B-A729C511C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-1300"/>
            <a:ext cx="4061875" cy="6008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F133E0C-F8E7-4AE5-91A4-86868B28E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-1300"/>
            <a:ext cx="4068000" cy="6008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917B4B53-A628-9D2F-2A9B-CD33167B97A0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56899C9-E5F0-FE29-B89F-5015D1053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08BA4BC7-3BEC-02B1-2197-CD1D4115E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12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Tre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B3577F4F-75F5-28C7-14B3-9F5423550D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BBC48BE-04F2-4344-880B-A729C511C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69FCF8B-D4BB-40D4-84EA-4096717DA9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3002400"/>
            <a:ext cx="4061875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6217734-45E5-4946-94D0-BFB4567DEF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60071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183911E4-7566-B161-FC9C-353083076C34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78BFB203-1E80-712B-69AF-552270B84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8" name="Bildobjekt 9" descr="Logotyp för ikem">
              <a:extLst>
                <a:ext uri="{FF2B5EF4-FFF2-40B4-BE49-F238E27FC236}">
                  <a16:creationId xmlns:a16="http://schemas.microsoft.com/office/drawing/2014/main" id="{4588E985-F639-10B0-79D5-F4BBCBD24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31954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Fyra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B605B2A-B018-4AB0-B8FA-8957D7EC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68000" cy="6012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6298D5CF-503D-568A-06C0-ACE89ABC2D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512762"/>
            <a:ext cx="3078513" cy="5221287"/>
          </a:xfrm>
        </p:spPr>
        <p:txBody>
          <a:bodyPr anchor="ctr" anchorCtr="0"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BBC48BE-04F2-4344-880B-A729C511C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1045" y="0"/>
            <a:ext cx="4061875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F133E0C-F8E7-4AE5-91A4-86868B28E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4000" y="0"/>
            <a:ext cx="4068000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69FCF8B-D4BB-40D4-84EA-4096717DA9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1045" y="3002400"/>
            <a:ext cx="4061875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A47F60F-58FE-488F-8D8D-0A581C2C10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3002400"/>
            <a:ext cx="4068000" cy="3006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A2A8445F-69E0-A4BD-A6F8-5702BC2EBDBF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1" name="Rektangel 8">
              <a:extLst>
                <a:ext uri="{FF2B5EF4-FFF2-40B4-BE49-F238E27FC236}">
                  <a16:creationId xmlns:a16="http://schemas.microsoft.com/office/drawing/2014/main" id="{7015FB52-D540-2A72-8D9B-CEC41771E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2" name="Bildobjekt 9" descr="Logotyp för ikem">
              <a:extLst>
                <a:ext uri="{FF2B5EF4-FFF2-40B4-BE49-F238E27FC236}">
                  <a16:creationId xmlns:a16="http://schemas.microsoft.com/office/drawing/2014/main" id="{42990D67-462B-F337-261D-24A1BDFDD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446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Ljusturkos h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1083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10FE1-878A-49A5-AC94-C8FC3489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8BE7-684C-0804-E726-EFD50847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906587"/>
            <a:ext cx="10261415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8" name="Grupp 10">
            <a:extLst>
              <a:ext uri="{FF2B5EF4-FFF2-40B4-BE49-F238E27FC236}">
                <a16:creationId xmlns:a16="http://schemas.microsoft.com/office/drawing/2014/main" id="{948933C1-7BA9-6C73-B7DB-33ADEA8C8910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258869D6-53D4-8015-2088-34214DA04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1AB0C1C6-D04C-5CD7-D188-A5B7C203C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22843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grpSp>
        <p:nvGrpSpPr>
          <p:cNvPr id="8" name="Grupp 10">
            <a:extLst>
              <a:ext uri="{FF2B5EF4-FFF2-40B4-BE49-F238E27FC236}">
                <a16:creationId xmlns:a16="http://schemas.microsoft.com/office/drawing/2014/main" id="{56843514-FC08-0171-0B37-889976C008E5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99163250-524F-42A8-2FCF-D14867C35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0" name="Bildobjekt 9" descr="Logotyp för ikem">
              <a:extLst>
                <a:ext uri="{FF2B5EF4-FFF2-40B4-BE49-F238E27FC236}">
                  <a16:creationId xmlns:a16="http://schemas.microsoft.com/office/drawing/2014/main" id="{87988187-5B56-9AED-D628-CDE385E4B5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AA6F1A4-E16A-08F0-7D38-5F8CB5DD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87E1C8-1217-5053-1C79-9194BEAAE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1058545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743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spalt text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E70F9531-9277-4B6A-B5DA-E011A071B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3520"/>
            <a:ext cx="12192000" cy="451731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B2A0D2-8EF9-F00D-2E35-1F45D315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2CEA01-C29F-D7F2-D9EE-E79CBD03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06588"/>
            <a:ext cx="5216526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53BFD9-2D5E-4121-2773-546722C73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06587"/>
            <a:ext cx="5216525" cy="38260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12F2014B-CA00-CDFF-9F40-E143E5C62D02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E59CB9E3-7BC8-7EF9-BF85-6F2EC94B7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6EDC5BEB-E343-FDE6-9EF3-93BCCD33C8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330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ext Ljusturk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6C77B6-7EF9-0038-A594-664CC86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718867-0C1E-923D-2B27-5D2A205F3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60368035-7193-BABA-C5BB-DF5D917B94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28800" y="1492829"/>
            <a:ext cx="4064400" cy="4516085"/>
          </a:xfrm>
          <a:solidFill>
            <a:srgbClr val="E7E6E6"/>
          </a:solidFill>
        </p:spPr>
        <p:txBody>
          <a:bodyPr lIns="252000" tIns="432000" rIns="144000" bIns="46800" anchor="t" anchorCtr="0"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10">
            <a:extLst>
              <a:ext uri="{FF2B5EF4-FFF2-40B4-BE49-F238E27FC236}">
                <a16:creationId xmlns:a16="http://schemas.microsoft.com/office/drawing/2014/main" id="{466FADF5-A76B-E449-3C0D-BA355A3B4336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8" name="Rektangel 8">
              <a:extLst>
                <a:ext uri="{FF2B5EF4-FFF2-40B4-BE49-F238E27FC236}">
                  <a16:creationId xmlns:a16="http://schemas.microsoft.com/office/drawing/2014/main" id="{54AAC6F7-4365-85A2-B24E-5506081B9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3" name="Bildobjekt 9" descr="Logotyp för ikem">
              <a:extLst>
                <a:ext uri="{FF2B5EF4-FFF2-40B4-BE49-F238E27FC236}">
                  <a16:creationId xmlns:a16="http://schemas.microsoft.com/office/drawing/2014/main" id="{950F7754-30DC-6FF9-373A-B6C24E45D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79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Bild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3016C13-5011-4839-92E9-8481819A8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8544D3-44C3-9171-4B1C-C58DB085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1375DB-9315-AC4A-CBF5-9067F5640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56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102C4D-87FA-1474-2C41-0D4FCCD3D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0" y="1492829"/>
            <a:ext cx="4064400" cy="4514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A4EFC126-2092-DAB8-D974-335991D1783C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9F140E98-28CE-B74E-BDB2-428672829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4473C649-3C41-F63A-D9FF-A9D8B3ED56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2888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vå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BCA1198-2346-45B5-A091-5F2CA7E22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3999A5-1E9E-EC65-5D71-BFF7B2C1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4AF4BC-A5D4-7EAE-E9EA-118A0224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86F7A0-98DD-35E0-C146-38043519B4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3A7B9B-262D-8DA7-4C6B-B8B8BC2DB2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2998800"/>
            <a:ext cx="4068000" cy="30096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9" name="Grupp 10">
            <a:extLst>
              <a:ext uri="{FF2B5EF4-FFF2-40B4-BE49-F238E27FC236}">
                <a16:creationId xmlns:a16="http://schemas.microsoft.com/office/drawing/2014/main" id="{82606CE8-FB9F-BDD1-2662-2D8CDFC96B01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4" name="Rektangel 8">
              <a:extLst>
                <a:ext uri="{FF2B5EF4-FFF2-40B4-BE49-F238E27FC236}">
                  <a16:creationId xmlns:a16="http://schemas.microsoft.com/office/drawing/2014/main" id="{FF53C2BB-BB63-1CDF-79A2-9248093F0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5" name="Bildobjekt 9" descr="Logotyp för ikem">
              <a:extLst>
                <a:ext uri="{FF2B5EF4-FFF2-40B4-BE49-F238E27FC236}">
                  <a16:creationId xmlns:a16="http://schemas.microsoft.com/office/drawing/2014/main" id="{81AE1C4A-43B7-54D5-0122-3F47F9918C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7505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Text Tre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FF670BF-C9E4-4893-8BCB-18C9386D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8130862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C113CB-7AEA-1131-04DE-A612006D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4ABD22-6633-A810-BE4C-FF71EDD29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906588"/>
            <a:ext cx="7092000" cy="382450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1D12735-E406-37FB-8E43-4368D7D43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4000" y="1492829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9D28F67-1E3B-8D11-491F-F6A815988C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000" y="2996205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985A306-DBBA-C7B4-3D9C-A957B05A03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4000" y="4503600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grpSp>
        <p:nvGrpSpPr>
          <p:cNvPr id="9" name="Grupp 10">
            <a:extLst>
              <a:ext uri="{FF2B5EF4-FFF2-40B4-BE49-F238E27FC236}">
                <a16:creationId xmlns:a16="http://schemas.microsoft.com/office/drawing/2014/main" id="{FDABE810-DB29-F5F2-2B03-6130AEF2837A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0" name="Rektangel 8">
              <a:extLst>
                <a:ext uri="{FF2B5EF4-FFF2-40B4-BE49-F238E27FC236}">
                  <a16:creationId xmlns:a16="http://schemas.microsoft.com/office/drawing/2014/main" id="{D0DE9C1B-E06D-F4FA-3ACE-BC2B31A18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6" name="Bildobjekt 9" descr="Logotyp för ikem">
              <a:extLst>
                <a:ext uri="{FF2B5EF4-FFF2-40B4-BE49-F238E27FC236}">
                  <a16:creationId xmlns:a16="http://schemas.microsoft.com/office/drawing/2014/main" id="{CDD25479-334D-DB65-E008-71ADFEBDB8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52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5">
    <p:bg>
      <p:bgPr>
        <a:solidFill>
          <a:srgbClr val="B1D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31086F8-94E1-1D0D-9EAF-DA3EC310A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/>
        </p:blipFill>
        <p:spPr>
          <a:xfrm>
            <a:off x="0" y="0"/>
            <a:ext cx="12192000" cy="60118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422AF5D-578B-F6BC-BABB-7D5E9431E8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15C9B3E-74DC-EDA8-8672-E2816411F4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12" name="Grupp 10">
            <a:extLst>
              <a:ext uri="{FF2B5EF4-FFF2-40B4-BE49-F238E27FC236}">
                <a16:creationId xmlns:a16="http://schemas.microsoft.com/office/drawing/2014/main" id="{EAC942E8-5037-6612-1814-3D7EBA9C9E77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8">
              <a:extLst>
                <a:ext uri="{FF2B5EF4-FFF2-40B4-BE49-F238E27FC236}">
                  <a16:creationId xmlns:a16="http://schemas.microsoft.com/office/drawing/2014/main" id="{9D6932B3-6850-3F3D-3D2A-CCFF99022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9" descr="Logotyp för ikem">
              <a:extLst>
                <a:ext uri="{FF2B5EF4-FFF2-40B4-BE49-F238E27FC236}">
                  <a16:creationId xmlns:a16="http://schemas.microsoft.com/office/drawing/2014/main" id="{26BA9BFE-C42B-3D8D-7D21-7506F91841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5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Bild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28401E1-A0CC-4727-9280-17AE253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BA5F5D-FF57-6B5C-0091-37ADC275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E3FDD5F9-69E8-F1D6-DEFD-C425AE8701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8"/>
            <a:ext cx="3078513" cy="3827461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6588F36-1780-44C0-A17B-A0310389A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2829"/>
            <a:ext cx="8134637" cy="4514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12" name="Grupp 6">
            <a:extLst>
              <a:ext uri="{FF2B5EF4-FFF2-40B4-BE49-F238E27FC236}">
                <a16:creationId xmlns:a16="http://schemas.microsoft.com/office/drawing/2014/main" id="{72536DB0-CE32-69FB-6D9A-EB226B58CAE8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3" name="Rektangel 7">
              <a:extLst>
                <a:ext uri="{FF2B5EF4-FFF2-40B4-BE49-F238E27FC236}">
                  <a16:creationId xmlns:a16="http://schemas.microsoft.com/office/drawing/2014/main" id="{1347FD84-FA07-508E-7E45-43AE22AC9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4" name="Bildobjekt 8" descr="Logotyp för ikem">
              <a:extLst>
                <a:ext uri="{FF2B5EF4-FFF2-40B4-BE49-F238E27FC236}">
                  <a16:creationId xmlns:a16="http://schemas.microsoft.com/office/drawing/2014/main" id="{8E20DEC2-F760-2384-DA46-5B9D30191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4985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Två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250072B-637C-4875-BAB2-8E3622DBA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31CE3B-6811-DC68-E9A1-D71318AC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0CA596-5652-1044-D13B-63CB44C74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7"/>
            <a:ext cx="3078513" cy="3827463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1DDF1AD-47CD-4CD3-A600-B8A4C60648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7363" y="1492829"/>
            <a:ext cx="4068000" cy="4514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78D7ACA-9B6B-4A71-9D14-3450230BDC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4" name="Grupp 6">
            <a:extLst>
              <a:ext uri="{FF2B5EF4-FFF2-40B4-BE49-F238E27FC236}">
                <a16:creationId xmlns:a16="http://schemas.microsoft.com/office/drawing/2014/main" id="{1DF2357E-02A7-5078-D4F7-458DF9D9AC36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7">
              <a:extLst>
                <a:ext uri="{FF2B5EF4-FFF2-40B4-BE49-F238E27FC236}">
                  <a16:creationId xmlns:a16="http://schemas.microsoft.com/office/drawing/2014/main" id="{26B5C71B-4637-0624-FA86-EC853E8A5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9" name="Bildobjekt 8" descr="Logotyp för ikem">
              <a:extLst>
                <a:ext uri="{FF2B5EF4-FFF2-40B4-BE49-F238E27FC236}">
                  <a16:creationId xmlns:a16="http://schemas.microsoft.com/office/drawing/2014/main" id="{BB4A365E-7D20-63B5-49CD-FD796D7DC9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897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Kort text Tre bilder Ljus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2E94193-0FBC-4BC4-A625-EC06C77B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2829"/>
            <a:ext cx="4064400" cy="4518000"/>
          </a:xfrm>
          <a:prstGeom prst="rect">
            <a:avLst/>
          </a:prstGeom>
          <a:solidFill>
            <a:srgbClr val="B1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47FE9-5DF5-7A2B-D094-E24C156C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3348"/>
            <a:ext cx="10585450" cy="80764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10C3FD-7759-4A50-01AD-1FF02B2F54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5" y="1906587"/>
            <a:ext cx="3078513" cy="3827463"/>
          </a:xfrm>
        </p:spPr>
        <p:txBody>
          <a:bodyPr anchor="ctr" anchorCtr="0"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sv-SE" dirty="0"/>
              <a:t>Skriv text här (punkten kan tas bort)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13212D1-B55A-479D-9DC2-A06B5C3D0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57363" y="1492829"/>
            <a:ext cx="4068000" cy="15048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013EE87-FE5E-4694-82BE-DD0BEA4B4B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7362" y="2997629"/>
            <a:ext cx="4068000" cy="30096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85A47AB-AD7C-4D58-BB0D-CCE719E7EE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1492829"/>
            <a:ext cx="4064400" cy="45144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6">
            <a:extLst>
              <a:ext uri="{FF2B5EF4-FFF2-40B4-BE49-F238E27FC236}">
                <a16:creationId xmlns:a16="http://schemas.microsoft.com/office/drawing/2014/main" id="{2BAC4715-50E0-3E33-7EB0-4A8462B8A7DD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7">
              <a:extLst>
                <a:ext uri="{FF2B5EF4-FFF2-40B4-BE49-F238E27FC236}">
                  <a16:creationId xmlns:a16="http://schemas.microsoft.com/office/drawing/2014/main" id="{01966DAB-445D-3072-FD8F-D21968D8B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7" name="Bildobjekt 8" descr="Logotyp för ikem">
              <a:extLst>
                <a:ext uri="{FF2B5EF4-FFF2-40B4-BE49-F238E27FC236}">
                  <a16:creationId xmlns:a16="http://schemas.microsoft.com/office/drawing/2014/main" id="{52FE8CBA-205A-3B14-9876-3F0925E3C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1242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färgade rut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B8E7006-2360-450F-B6EB-468400BD0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10830"/>
          </a:xfrm>
          <a:prstGeom prst="rect">
            <a:avLst/>
          </a:prstGeom>
          <a:solidFill>
            <a:srgbClr val="3F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ptos" panose="020B00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97045D-2746-5DF4-7F67-77EAA381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519113"/>
            <a:ext cx="10317162" cy="80764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279752FA-A99E-3B43-3AEC-302C76B1C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2400" y="1760399"/>
            <a:ext cx="4687200" cy="3834000"/>
          </a:xfrm>
          <a:ln w="152400">
            <a:solidFill>
              <a:schemeClr val="accent3"/>
            </a:solidFill>
            <a:miter lim="800000"/>
          </a:ln>
        </p:spPr>
        <p:txBody>
          <a:bodyPr vert="horz" lIns="216000" tIns="216000" rIns="216000" bIns="180000" rtlCol="0" anchor="t" anchorCtr="0">
            <a:noAutofit/>
          </a:bodyPr>
          <a:lstStyle>
            <a:lvl1pPr>
              <a:spcBef>
                <a:spcPts val="400"/>
              </a:spcBef>
              <a:defRPr lang="sv-SE" sz="1800" smtClean="0"/>
            </a:lvl1pPr>
            <a:lvl2pPr>
              <a:spcBef>
                <a:spcPts val="400"/>
              </a:spcBef>
              <a:defRPr lang="sv-SE" sz="1600" smtClean="0">
                <a:latin typeface="+mn-lt"/>
              </a:defRPr>
            </a:lvl2pPr>
            <a:lvl3pPr>
              <a:spcBef>
                <a:spcPts val="400"/>
              </a:spcBef>
              <a:defRPr lang="sv-SE" sz="1400" smtClean="0">
                <a:latin typeface="+mn-lt"/>
              </a:defRPr>
            </a:lvl3pPr>
            <a:lvl4pPr>
              <a:spcBef>
                <a:spcPts val="400"/>
              </a:spcBef>
              <a:defRPr lang="sv-SE" sz="1200" smtClean="0">
                <a:latin typeface="+mn-lt"/>
              </a:defRPr>
            </a:lvl4pPr>
            <a:lvl5pPr>
              <a:spcBef>
                <a:spcPts val="400"/>
              </a:spcBef>
              <a:defRPr lang="sv-SE" sz="11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marL="468000" lvl="1" indent="-180000"/>
            <a:r>
              <a:rPr lang="sv-SE" dirty="0"/>
              <a:t>Nivå två</a:t>
            </a:r>
          </a:p>
          <a:p>
            <a:pPr marL="684000" lvl="2" indent="-180000"/>
            <a:r>
              <a:rPr lang="sv-SE" dirty="0"/>
              <a:t>Nivå tre</a:t>
            </a:r>
          </a:p>
          <a:p>
            <a:pPr marL="864000" lvl="3" indent="-144000"/>
            <a:r>
              <a:rPr lang="sv-SE" dirty="0"/>
              <a:t>Nivå fyra</a:t>
            </a:r>
          </a:p>
          <a:p>
            <a:pPr marL="1044000" lvl="4" indent="-136800"/>
            <a:r>
              <a:rPr lang="sv-SE" dirty="0"/>
              <a:t>Nivå fem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D574E358-7E44-9D74-D8F7-C8D4D2369C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0971" y="1760399"/>
            <a:ext cx="4687200" cy="3834000"/>
          </a:xfrm>
          <a:ln w="152400">
            <a:solidFill>
              <a:schemeClr val="accent4"/>
            </a:solidFill>
            <a:miter lim="800000"/>
          </a:ln>
        </p:spPr>
        <p:txBody>
          <a:bodyPr vert="horz" lIns="216000" tIns="216000" rIns="216000" bIns="180000" rtlCol="0" anchor="t" anchorCtr="0">
            <a:noAutofit/>
          </a:bodyPr>
          <a:lstStyle>
            <a:lvl1pPr>
              <a:spcBef>
                <a:spcPts val="400"/>
              </a:spcBef>
              <a:defRPr lang="sv-SE" sz="1800" smtClean="0"/>
            </a:lvl1pPr>
            <a:lvl2pPr>
              <a:spcBef>
                <a:spcPts val="400"/>
              </a:spcBef>
              <a:defRPr lang="sv-SE" sz="1600" smtClean="0">
                <a:latin typeface="+mn-lt"/>
              </a:defRPr>
            </a:lvl2pPr>
            <a:lvl3pPr>
              <a:spcBef>
                <a:spcPts val="400"/>
              </a:spcBef>
              <a:defRPr lang="sv-SE" sz="1400" smtClean="0">
                <a:latin typeface="+mn-lt"/>
              </a:defRPr>
            </a:lvl3pPr>
            <a:lvl4pPr>
              <a:spcBef>
                <a:spcPts val="400"/>
              </a:spcBef>
              <a:defRPr lang="sv-SE" sz="1200" smtClean="0">
                <a:latin typeface="+mn-lt"/>
              </a:defRPr>
            </a:lvl4pPr>
            <a:lvl5pPr>
              <a:spcBef>
                <a:spcPts val="400"/>
              </a:spcBef>
              <a:defRPr lang="sv-SE" sz="110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marL="468000" lvl="1" indent="-180000"/>
            <a:r>
              <a:rPr lang="sv-SE" dirty="0"/>
              <a:t>Nivå två</a:t>
            </a:r>
          </a:p>
          <a:p>
            <a:pPr marL="684000" lvl="2" indent="-180000"/>
            <a:r>
              <a:rPr lang="sv-SE" dirty="0"/>
              <a:t>Nivå tre</a:t>
            </a:r>
          </a:p>
          <a:p>
            <a:pPr marL="864000" lvl="3" indent="-144000"/>
            <a:r>
              <a:rPr lang="sv-SE" dirty="0"/>
              <a:t>Nivå fyra</a:t>
            </a:r>
          </a:p>
          <a:p>
            <a:pPr marL="1044000" lvl="4" indent="-136800"/>
            <a:r>
              <a:rPr lang="sv-SE" dirty="0"/>
              <a:t>Nivå fem</a:t>
            </a:r>
          </a:p>
        </p:txBody>
      </p:sp>
      <p:grpSp>
        <p:nvGrpSpPr>
          <p:cNvPr id="4" name="Grupp 10">
            <a:extLst>
              <a:ext uri="{FF2B5EF4-FFF2-40B4-BE49-F238E27FC236}">
                <a16:creationId xmlns:a16="http://schemas.microsoft.com/office/drawing/2014/main" id="{7351EF10-6F59-8D38-421B-862C48F301F4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5" name="Rektangel 8">
              <a:extLst>
                <a:ext uri="{FF2B5EF4-FFF2-40B4-BE49-F238E27FC236}">
                  <a16:creationId xmlns:a16="http://schemas.microsoft.com/office/drawing/2014/main" id="{5ED09C9D-550A-5E5B-E0BE-55592E292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88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7" name="Bildobjekt 9" descr="Logotyp för ikem">
              <a:extLst>
                <a:ext uri="{FF2B5EF4-FFF2-40B4-BE49-F238E27FC236}">
                  <a16:creationId xmlns:a16="http://schemas.microsoft.com/office/drawing/2014/main" id="{AD035318-EDDD-F3B2-E03A-F5506844FC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54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Av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3C4E7C99-2CE7-4884-42A1-7DD1D45FA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102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B61FCA-33FD-B1D4-6BE6-791C49EFF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50684"/>
            <a:ext cx="9144000" cy="230321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och ange rubrik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A52DD3-E310-2BB2-BF37-FE7E6AD909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5752"/>
            <a:ext cx="9144000" cy="1655761"/>
          </a:xfrm>
        </p:spPr>
        <p:txBody>
          <a:bodyPr tIns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och ange underrubrik eller</a:t>
            </a:r>
            <a:br>
              <a:rPr lang="sv-SE" dirty="0"/>
            </a:br>
            <a:r>
              <a:rPr lang="sv-SE" dirty="0"/>
              <a:t>radera rutan om den inte behövs</a:t>
            </a:r>
          </a:p>
        </p:txBody>
      </p:sp>
      <p:grpSp>
        <p:nvGrpSpPr>
          <p:cNvPr id="8" name="Grupp 10">
            <a:extLst>
              <a:ext uri="{FF2B5EF4-FFF2-40B4-BE49-F238E27FC236}">
                <a16:creationId xmlns:a16="http://schemas.microsoft.com/office/drawing/2014/main" id="{B798BB4B-329D-7564-3F41-2AB8976C500B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12" name="Rektangel 8">
              <a:extLst>
                <a:ext uri="{FF2B5EF4-FFF2-40B4-BE49-F238E27FC236}">
                  <a16:creationId xmlns:a16="http://schemas.microsoft.com/office/drawing/2014/main" id="{25C496FD-5D77-C379-2EB8-ECF938A2E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13" name="Bildobjekt 9" descr="Logotyp för ikem">
              <a:extLst>
                <a:ext uri="{FF2B5EF4-FFF2-40B4-BE49-F238E27FC236}">
                  <a16:creationId xmlns:a16="http://schemas.microsoft.com/office/drawing/2014/main" id="{6021FAAB-11FA-671E-408F-304299153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6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1AEE8DE-832D-4C49-878B-61873184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04" y="514800"/>
            <a:ext cx="10316372" cy="807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72E1F-AC3E-4E19-A8C4-984EA082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003" y="1906588"/>
            <a:ext cx="10316373" cy="3827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6EC6B18B-25A5-FB6A-DB56-6EFF057DC694}"/>
              </a:ext>
            </a:extLst>
          </p:cNvPr>
          <p:cNvGrpSpPr/>
          <p:nvPr userDrawn="1"/>
        </p:nvGrpSpPr>
        <p:grpSpPr>
          <a:xfrm>
            <a:off x="0" y="6008914"/>
            <a:ext cx="12192000" cy="849086"/>
            <a:chOff x="0" y="6008914"/>
            <a:chExt cx="12192000" cy="849086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A1738CA1-DC6C-107C-77A7-B51062AAB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008914"/>
              <a:ext cx="12192000" cy="849086"/>
            </a:xfrm>
            <a:prstGeom prst="rect">
              <a:avLst/>
            </a:prstGeom>
            <a:solidFill>
              <a:srgbClr val="3F4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b="0" i="0" dirty="0">
                <a:latin typeface="Aptos" panose="020B0004020202020204" pitchFamily="34" charset="0"/>
              </a:endParaRPr>
            </a:p>
          </p:txBody>
        </p:sp>
        <p:pic>
          <p:nvPicPr>
            <p:cNvPr id="5" name="Bildobjekt 4" descr="Logotyp för ikem">
              <a:extLst>
                <a:ext uri="{FF2B5EF4-FFF2-40B4-BE49-F238E27FC236}">
                  <a16:creationId xmlns:a16="http://schemas.microsoft.com/office/drawing/2014/main" id="{C46459BC-AE65-0796-5758-1ECB4693E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847" y="6305828"/>
              <a:ext cx="1114153" cy="25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485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843" r:id="rId3"/>
    <p:sldLayoutId id="2147483844" r:id="rId4"/>
    <p:sldLayoutId id="2147483845" r:id="rId5"/>
    <p:sldLayoutId id="2147483847" r:id="rId6"/>
    <p:sldLayoutId id="2147483848" r:id="rId7"/>
    <p:sldLayoutId id="2147483850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6" r:id="rId17"/>
    <p:sldLayoutId id="2147483780" r:id="rId18"/>
    <p:sldLayoutId id="2147483856" r:id="rId19"/>
    <p:sldLayoutId id="2147483782" r:id="rId20"/>
    <p:sldLayoutId id="2147483784" r:id="rId21"/>
    <p:sldLayoutId id="2147483860" r:id="rId22"/>
    <p:sldLayoutId id="2147483777" r:id="rId23"/>
    <p:sldLayoutId id="2147483786" r:id="rId24"/>
    <p:sldLayoutId id="2147483787" r:id="rId25"/>
    <p:sldLayoutId id="2147483788" r:id="rId26"/>
    <p:sldLayoutId id="2147483789" r:id="rId27"/>
    <p:sldLayoutId id="2147483864" r:id="rId28"/>
    <p:sldLayoutId id="2147483790" r:id="rId29"/>
    <p:sldLayoutId id="2147483791" r:id="rId30"/>
    <p:sldLayoutId id="2147483792" r:id="rId31"/>
    <p:sldLayoutId id="2147483793" r:id="rId32"/>
    <p:sldLayoutId id="2147483840" r:id="rId33"/>
    <p:sldLayoutId id="2147483794" r:id="rId34"/>
    <p:sldLayoutId id="2147483795" r:id="rId35"/>
    <p:sldLayoutId id="2147483836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779" r:id="rId43"/>
    <p:sldLayoutId id="2147483803" r:id="rId44"/>
    <p:sldLayoutId id="2147483804" r:id="rId45"/>
    <p:sldLayoutId id="2147483805" r:id="rId46"/>
    <p:sldLayoutId id="2147483806" r:id="rId47"/>
    <p:sldLayoutId id="2147483861" r:id="rId48"/>
    <p:sldLayoutId id="2147483807" r:id="rId49"/>
    <p:sldLayoutId id="2147483808" r:id="rId50"/>
    <p:sldLayoutId id="2147483809" r:id="rId51"/>
    <p:sldLayoutId id="2147483810" r:id="rId52"/>
    <p:sldLayoutId id="2147483839" r:id="rId53"/>
    <p:sldLayoutId id="2147483811" r:id="rId54"/>
    <p:sldLayoutId id="2147483812" r:id="rId55"/>
    <p:sldLayoutId id="2147483837" r:id="rId56"/>
    <p:sldLayoutId id="2147483813" r:id="rId57"/>
    <p:sldLayoutId id="2147483814" r:id="rId58"/>
    <p:sldLayoutId id="2147483815" r:id="rId59"/>
    <p:sldLayoutId id="2147483816" r:id="rId60"/>
    <p:sldLayoutId id="2147483817" r:id="rId61"/>
    <p:sldLayoutId id="2147483818" r:id="rId62"/>
    <p:sldLayoutId id="2147483778" r:id="rId63"/>
    <p:sldLayoutId id="2147483820" r:id="rId64"/>
    <p:sldLayoutId id="2147483821" r:id="rId65"/>
    <p:sldLayoutId id="2147483822" r:id="rId66"/>
    <p:sldLayoutId id="2147483823" r:id="rId67"/>
    <p:sldLayoutId id="2147483862" r:id="rId68"/>
    <p:sldLayoutId id="2147483824" r:id="rId69"/>
    <p:sldLayoutId id="2147483825" r:id="rId70"/>
    <p:sldLayoutId id="2147483826" r:id="rId71"/>
    <p:sldLayoutId id="2147483827" r:id="rId72"/>
    <p:sldLayoutId id="2147483841" r:id="rId73"/>
    <p:sldLayoutId id="2147483828" r:id="rId74"/>
    <p:sldLayoutId id="2147483829" r:id="rId75"/>
    <p:sldLayoutId id="2147483838" r:id="rId76"/>
    <p:sldLayoutId id="2147483830" r:id="rId77"/>
    <p:sldLayoutId id="2147483831" r:id="rId78"/>
    <p:sldLayoutId id="2147483832" r:id="rId79"/>
    <p:sldLayoutId id="2147483833" r:id="rId80"/>
    <p:sldLayoutId id="2147483834" r:id="rId81"/>
    <p:sldLayoutId id="2147483835" r:id="rId82"/>
    <p:sldLayoutId id="2147483857" r:id="rId8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756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972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152000" indent="-14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-50" baseline="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91" userDrawn="1">
          <p15:clr>
            <a:srgbClr val="F26B43"/>
          </p15:clr>
        </p15:guide>
        <p15:guide id="6" orient="horz" pos="3784" userDrawn="1">
          <p15:clr>
            <a:srgbClr val="F26B43"/>
          </p15:clr>
        </p15:guide>
        <p15:guide id="7" orient="horz" pos="323" userDrawn="1">
          <p15:clr>
            <a:srgbClr val="F26B43"/>
          </p15:clr>
        </p15:guide>
        <p15:guide id="8" pos="506" userDrawn="1">
          <p15:clr>
            <a:srgbClr val="F26B43"/>
          </p15:clr>
        </p15:guide>
        <p15:guide id="9" pos="7090" userDrawn="1">
          <p15:clr>
            <a:srgbClr val="F26B43"/>
          </p15:clr>
        </p15:guide>
        <p15:guide id="10" pos="7174" userDrawn="1">
          <p15:clr>
            <a:srgbClr val="F26B43"/>
          </p15:clr>
        </p15:guide>
        <p15:guide id="13" orient="horz" pos="271" userDrawn="1">
          <p15:clr>
            <a:srgbClr val="F26B43"/>
          </p15:clr>
        </p15:guide>
        <p15:guide id="14" orient="horz" pos="3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vatten, himmel, utomhus, båt&#10;&#10;Automatiskt genererad beskrivning">
            <a:extLst>
              <a:ext uri="{FF2B5EF4-FFF2-40B4-BE49-F238E27FC236}">
                <a16:creationId xmlns:a16="http://schemas.microsoft.com/office/drawing/2014/main" id="{820892E6-C91A-F665-A26B-0EE223F90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6"/>
          <a:stretch/>
        </p:blipFill>
        <p:spPr>
          <a:xfrm>
            <a:off x="0" y="-2012543"/>
            <a:ext cx="12192000" cy="8019643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B8A53695-6ECE-4F40-02E4-3B3C1C61F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/>
              <a:t>Förutsättningarna inför Avtal 25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3CDDAC-6D47-A54D-214C-B162C9463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/>
              <a:t>Per </a:t>
            </a:r>
            <a:r>
              <a:rPr lang="sv-SE" dirty="0" err="1"/>
              <a:t>Hidesten</a:t>
            </a:r>
            <a:r>
              <a:rPr lang="sv-SE" dirty="0"/>
              <a:t>, vd Industriarbetsgivarna</a:t>
            </a:r>
            <a:br>
              <a:rPr lang="sv-SE" dirty="0"/>
            </a:br>
            <a:r>
              <a:rPr lang="sv-SE" dirty="0"/>
              <a:t>Jonas </a:t>
            </a:r>
            <a:r>
              <a:rPr lang="sv-SE" dirty="0" err="1"/>
              <a:t>Hagelqvist</a:t>
            </a:r>
            <a:r>
              <a:rPr lang="sv-SE" dirty="0"/>
              <a:t>, vd IKEM</a:t>
            </a:r>
          </a:p>
        </p:txBody>
      </p:sp>
      <p:pic>
        <p:nvPicPr>
          <p:cNvPr id="3" name="Bildobjekt 2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F367D894-AF3B-6263-95DC-DF49CBEE5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Tillbakablick: </a:t>
            </a:r>
            <a:r>
              <a:rPr lang="sv-SE"/>
              <a:t>Avtalsförhandlingarna 2023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5AFBA7-1947-9885-305F-B897AC66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906587"/>
            <a:ext cx="5157787" cy="3828503"/>
          </a:xfrm>
        </p:spPr>
        <p:txBody>
          <a:bodyPr/>
          <a:lstStyle/>
          <a:p>
            <a:r>
              <a:rPr lang="sv-SE" dirty="0">
                <a:solidFill>
                  <a:srgbClr val="040C28"/>
                </a:solidFill>
                <a:latin typeface="Google Sans"/>
              </a:rPr>
              <a:t>A</a:t>
            </a:r>
            <a:r>
              <a:rPr lang="sv-SE" b="0" i="0" dirty="0">
                <a:solidFill>
                  <a:srgbClr val="040C28"/>
                </a:solidFill>
                <a:effectLst/>
                <a:latin typeface="Google Sans"/>
              </a:rPr>
              <a:t>rbetskostnadsökningar på totalt 7,4 procent</a:t>
            </a:r>
          </a:p>
          <a:p>
            <a:pPr lvl="1"/>
            <a:r>
              <a:rPr lang="sv-SE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I</a:t>
            </a:r>
            <a:r>
              <a:rPr lang="sv-S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nledande höjning på 4,1 procent</a:t>
            </a:r>
          </a:p>
          <a:p>
            <a:pPr lvl="1"/>
            <a:r>
              <a:rPr lang="sv-SE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E</a:t>
            </a:r>
            <a:r>
              <a:rPr lang="sv-SE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n andra höjning på 3,3 procent i april 2024</a:t>
            </a:r>
          </a:p>
          <a:p>
            <a:pPr lvl="1"/>
            <a:r>
              <a:rPr lang="sv-SE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Historiskt det högsta löneavtalet under Industriavtalet</a:t>
            </a:r>
            <a:endParaRPr lang="sv-SE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r>
              <a:rPr lang="sv-SE" b="0" i="0" dirty="0">
                <a:solidFill>
                  <a:srgbClr val="040C28"/>
                </a:solidFill>
                <a:effectLst/>
                <a:latin typeface="Google Sans"/>
              </a:rPr>
              <a:t>Avtalen löper under 24 månader från april 2023 till och med mars 2025</a:t>
            </a:r>
          </a:p>
          <a:p>
            <a:endParaRPr lang="sv-SE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pic>
        <p:nvPicPr>
          <p:cNvPr id="6" name="Bildobjekt 5" descr="En bild som visar person, kostym, klädsel, inomhus&#10;&#10;Automatiskt genererad beskrivning">
            <a:extLst>
              <a:ext uri="{FF2B5EF4-FFF2-40B4-BE49-F238E27FC236}">
                <a16:creationId xmlns:a16="http://schemas.microsoft.com/office/drawing/2014/main" id="{A267C7E4-4113-5C50-5A70-F2A1A65D9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06586"/>
            <a:ext cx="5667633" cy="37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himmel, moln, utomhus, byggnad&#10;&#10;Automatiskt genererad beskrivning">
            <a:extLst>
              <a:ext uri="{FF2B5EF4-FFF2-40B4-BE49-F238E27FC236}">
                <a16:creationId xmlns:a16="http://schemas.microsoft.com/office/drawing/2014/main" id="{A4672AF4-3738-73CA-7A0B-BE6CCCB992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7078995-6581-634F-2E3D-4BFF9CF1C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/>
              <a:t>Industriavtalet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8F00C914-6C4A-D060-DE06-B56DC2B2A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2800" b="1" dirty="0"/>
              <a:t>Syftet: </a:t>
            </a:r>
            <a:r>
              <a:rPr lang="sv-SE" sz="2800" dirty="0"/>
              <a:t>”att förena industrins parter i en strävan att förstärka industrins konkurrenskraft och skapa goda villkor för företagens anställda”</a:t>
            </a:r>
          </a:p>
          <a:p>
            <a:endParaRPr lang="sv-SE" dirty="0"/>
          </a:p>
        </p:txBody>
      </p:sp>
      <p:pic>
        <p:nvPicPr>
          <p:cNvPr id="6" name="Bildobjekt 5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9A505866-6198-8904-A6EA-BD5A6866C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Avtalsrörelsens principer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5AFBA7-1947-9885-305F-B897AC66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906587"/>
            <a:ext cx="10825420" cy="38285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2400" dirty="0"/>
              <a:t>Industrins produktivitet och nominella kostnadsökningar </a:t>
            </a:r>
            <a:r>
              <a:rPr lang="sv-SE" sz="2400" b="1" dirty="0"/>
              <a:t>relativt </a:t>
            </a:r>
            <a:r>
              <a:rPr lang="sv-SE" sz="2400" dirty="0"/>
              <a:t>omvärlden avgörande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Svensk industri verkar på internationell marknad där priserna sätts globalt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Kontenta: Irrelevant att tala om ett ”löneutrymme” i termer av svensk produktivitet/kostnader/inflation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”För höga” löneökningar kan inte antas kvittas av motsvarande kronförsvagning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Relativt höga arbetskraftskostnader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4C3B3893-D2F3-2459-9E0F-987F01D74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83" y="1906588"/>
            <a:ext cx="6623221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2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Svag tillväxt i produktiviteten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graphicFrame>
        <p:nvGraphicFramePr>
          <p:cNvPr id="11" name="Platshållare för innehåll 10">
            <a:extLst>
              <a:ext uri="{FF2B5EF4-FFF2-40B4-BE49-F238E27FC236}">
                <a16:creationId xmlns:a16="http://schemas.microsoft.com/office/drawing/2014/main" id="{C2BBE13F-EF28-4914-ACF4-A527B70DC14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550170"/>
              </p:ext>
            </p:extLst>
          </p:nvPr>
        </p:nvGraphicFramePr>
        <p:xfrm>
          <a:off x="3317402" y="1906588"/>
          <a:ext cx="5558783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7616592" imgH="5246591" progId="Mbnd.mbnd">
                  <p:embed/>
                </p:oleObj>
              </mc:Choice>
              <mc:Fallback>
                <p:oleObj name="Macrobond document" r:id="rId3" imgW="7616592" imgH="5246591" progId="Mbnd.mbnd">
                  <p:embed/>
                  <p:pic>
                    <p:nvPicPr>
                      <p:cNvPr id="11" name="Platshållare för innehåll 10">
                        <a:extLst>
                          <a:ext uri="{FF2B5EF4-FFF2-40B4-BE49-F238E27FC236}">
                            <a16:creationId xmlns:a16="http://schemas.microsoft.com/office/drawing/2014/main" id="{C2BBE13F-EF28-4914-ACF4-A527B70DC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7402" y="1906588"/>
                        <a:ext cx="5558783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21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Växelkursen skapar stort tillväxtgap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8108118B-DFD6-88D7-828E-A28D8D6D760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317402" y="1906588"/>
          <a:ext cx="5558783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7616592" imgH="5246591" progId="Mbnd.mbnd">
                  <p:embed/>
                </p:oleObj>
              </mc:Choice>
              <mc:Fallback>
                <p:oleObj name="Macrobond document" r:id="rId3" imgW="7616592" imgH="5246591" progId="Mbnd.mbnd">
                  <p:embed/>
                  <p:pic>
                    <p:nvPicPr>
                      <p:cNvPr id="10" name="Platshållare för innehåll 9">
                        <a:extLst>
                          <a:ext uri="{FF2B5EF4-FFF2-40B4-BE49-F238E27FC236}">
                            <a16:creationId xmlns:a16="http://schemas.microsoft.com/office/drawing/2014/main" id="{8108118B-DFD6-88D7-828E-A28D8D6D76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7402" y="1906588"/>
                        <a:ext cx="5558783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71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Avtalsrörelsens principer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5AFBA7-1947-9885-305F-B897AC66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1906587"/>
            <a:ext cx="5157787" cy="38285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2400" dirty="0"/>
              <a:t>Löneförhandlingarna ska </a:t>
            </a:r>
            <a:r>
              <a:rPr lang="sv-SE" sz="2400" i="1" dirty="0"/>
              <a:t>förstärka</a:t>
            </a:r>
            <a:r>
              <a:rPr lang="sv-SE" sz="2400" dirty="0"/>
              <a:t> industrins konkurrenskraft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Inte växelkursen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Har höga arbetskraftskostnader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Är i lågkonjunktur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Risker  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pic>
        <p:nvPicPr>
          <p:cNvPr id="6" name="Platshållare för bild 5" descr="En bild som visar person&#10;&#10;Automatiskt genererad beskrivning">
            <a:extLst>
              <a:ext uri="{FF2B5EF4-FFF2-40B4-BE49-F238E27FC236}">
                <a16:creationId xmlns:a16="http://schemas.microsoft.com/office/drawing/2014/main" id="{B137EFC7-E922-1629-A214-AA9BB5DAD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2889" y="1386740"/>
            <a:ext cx="3195002" cy="40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BCA97-6188-67CF-357B-9CCE3642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blickar framåt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507CE59-7CD7-CE3F-C1C6-2E6D216D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1" y="6310986"/>
            <a:ext cx="1445742" cy="270401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43DBCDEB-D5AB-1218-94F5-761B894E98F6}"/>
              </a:ext>
            </a:extLst>
          </p:cNvPr>
          <p:cNvGrpSpPr/>
          <p:nvPr/>
        </p:nvGrpSpPr>
        <p:grpSpPr>
          <a:xfrm>
            <a:off x="1039696" y="1253331"/>
            <a:ext cx="10112608" cy="4351337"/>
            <a:chOff x="1768373" y="2516168"/>
            <a:chExt cx="6726231" cy="2288421"/>
          </a:xfrm>
        </p:grpSpPr>
        <p:cxnSp>
          <p:nvCxnSpPr>
            <p:cNvPr id="6" name="Rak pilkoppling 11">
              <a:extLst>
                <a:ext uri="{FF2B5EF4-FFF2-40B4-BE49-F238E27FC236}">
                  <a16:creationId xmlns:a16="http://schemas.microsoft.com/office/drawing/2014/main" id="{DE00B930-4C0D-717B-DB17-5C9D83993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3944" y="3659489"/>
              <a:ext cx="671066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koppling 6">
              <a:extLst>
                <a:ext uri="{FF2B5EF4-FFF2-40B4-BE49-F238E27FC236}">
                  <a16:creationId xmlns:a16="http://schemas.microsoft.com/office/drawing/2014/main" id="{BEE6746F-34F1-B5D4-3BC4-6925F7561E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8399" y="3578483"/>
              <a:ext cx="0" cy="1609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koppling 25">
              <a:extLst>
                <a:ext uri="{FF2B5EF4-FFF2-40B4-BE49-F238E27FC236}">
                  <a16:creationId xmlns:a16="http://schemas.microsoft.com/office/drawing/2014/main" id="{F600656D-5BCC-F81E-4AB3-BF68AF24A0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8113" y="3562481"/>
              <a:ext cx="1" cy="1789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26">
              <a:extLst>
                <a:ext uri="{FF2B5EF4-FFF2-40B4-BE49-F238E27FC236}">
                  <a16:creationId xmlns:a16="http://schemas.microsoft.com/office/drawing/2014/main" id="{E391356C-5CB5-4D50-B643-1F706F9968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7839" y="3573783"/>
              <a:ext cx="3666" cy="1789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koppling 29">
              <a:extLst>
                <a:ext uri="{FF2B5EF4-FFF2-40B4-BE49-F238E27FC236}">
                  <a16:creationId xmlns:a16="http://schemas.microsoft.com/office/drawing/2014/main" id="{08B68CC5-5456-8611-8E9D-B28F707CF4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07695" y="3565600"/>
              <a:ext cx="4034" cy="1789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koppling 30">
              <a:extLst>
                <a:ext uri="{FF2B5EF4-FFF2-40B4-BE49-F238E27FC236}">
                  <a16:creationId xmlns:a16="http://schemas.microsoft.com/office/drawing/2014/main" id="{9E7F6EF0-D469-E3F1-D9BD-B5868ED00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3928" y="3559278"/>
              <a:ext cx="0" cy="19014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koppling 33">
              <a:extLst>
                <a:ext uri="{FF2B5EF4-FFF2-40B4-BE49-F238E27FC236}">
                  <a16:creationId xmlns:a16="http://schemas.microsoft.com/office/drawing/2014/main" id="{FB10FA76-0061-18DD-444F-877E4F366A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6443" y="3564739"/>
              <a:ext cx="0" cy="19014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koppling 34">
              <a:extLst>
                <a:ext uri="{FF2B5EF4-FFF2-40B4-BE49-F238E27FC236}">
                  <a16:creationId xmlns:a16="http://schemas.microsoft.com/office/drawing/2014/main" id="{216CFDDB-2BC1-8503-F1DC-4FAB599627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1970" y="3562482"/>
              <a:ext cx="0" cy="19240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DEFC51E2-FBB1-B7FB-5B13-817BD41DC88B}"/>
                </a:ext>
              </a:extLst>
            </p:cNvPr>
            <p:cNvSpPr txBox="1"/>
            <p:nvPr/>
          </p:nvSpPr>
          <p:spPr>
            <a:xfrm>
              <a:off x="1889215" y="3781514"/>
              <a:ext cx="377026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/>
                <a:t>2024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C7FCBE5E-3F60-6A66-4156-37592E76EAA3}"/>
                </a:ext>
              </a:extLst>
            </p:cNvPr>
            <p:cNvSpPr txBox="1"/>
            <p:nvPr/>
          </p:nvSpPr>
          <p:spPr>
            <a:xfrm>
              <a:off x="2697831" y="3651096"/>
              <a:ext cx="362600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 err="1"/>
                <a:t>Sept</a:t>
              </a:r>
              <a:endParaRPr lang="sv-SE" sz="700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8D3B1392-0B0E-EC1E-B798-B05D11DBCD50}"/>
                </a:ext>
              </a:extLst>
            </p:cNvPr>
            <p:cNvSpPr txBox="1"/>
            <p:nvPr/>
          </p:nvSpPr>
          <p:spPr>
            <a:xfrm>
              <a:off x="3315601" y="3654216"/>
              <a:ext cx="319318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/>
                <a:t>Okt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B0E7C418-2038-7E9C-603B-04071814E6DF}"/>
                </a:ext>
              </a:extLst>
            </p:cNvPr>
            <p:cNvSpPr txBox="1"/>
            <p:nvPr/>
          </p:nvSpPr>
          <p:spPr>
            <a:xfrm>
              <a:off x="3951660" y="3656537"/>
              <a:ext cx="338554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/>
                <a:t>Nov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E925F3B9-4039-D6E1-116A-35E54A8B8B6F}"/>
                </a:ext>
              </a:extLst>
            </p:cNvPr>
            <p:cNvSpPr txBox="1"/>
            <p:nvPr/>
          </p:nvSpPr>
          <p:spPr>
            <a:xfrm>
              <a:off x="4528198" y="3641646"/>
              <a:ext cx="338554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/>
                <a:t>Dec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9099FB8E-36A6-86F9-A742-90168F620B42}"/>
                </a:ext>
              </a:extLst>
            </p:cNvPr>
            <p:cNvSpPr txBox="1"/>
            <p:nvPr/>
          </p:nvSpPr>
          <p:spPr>
            <a:xfrm>
              <a:off x="5156778" y="3643199"/>
              <a:ext cx="324128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/>
                <a:t>Jan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40DE1D86-49C8-9050-6808-12FF021DC4CC}"/>
                </a:ext>
              </a:extLst>
            </p:cNvPr>
            <p:cNvSpPr txBox="1"/>
            <p:nvPr/>
          </p:nvSpPr>
          <p:spPr>
            <a:xfrm>
              <a:off x="5757072" y="3629998"/>
              <a:ext cx="333746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/>
                <a:t>Feb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D8C40EC3-E564-57A6-D6C5-17F51668439D}"/>
                </a:ext>
              </a:extLst>
            </p:cNvPr>
            <p:cNvSpPr txBox="1"/>
            <p:nvPr/>
          </p:nvSpPr>
          <p:spPr>
            <a:xfrm>
              <a:off x="6358207" y="3629998"/>
              <a:ext cx="377026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/>
                <a:t>Mars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01EE547A-4A36-2F94-C42E-57D274AFFA22}"/>
                </a:ext>
              </a:extLst>
            </p:cNvPr>
            <p:cNvSpPr txBox="1"/>
            <p:nvPr/>
          </p:nvSpPr>
          <p:spPr>
            <a:xfrm>
              <a:off x="1768373" y="3646824"/>
              <a:ext cx="616973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/>
                <a:t>Juni  -  aug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FBC4D71-B4C4-BC5C-FB8B-7037E409888C}"/>
                </a:ext>
              </a:extLst>
            </p:cNvPr>
            <p:cNvSpPr txBox="1"/>
            <p:nvPr/>
          </p:nvSpPr>
          <p:spPr>
            <a:xfrm>
              <a:off x="2896503" y="2725779"/>
              <a:ext cx="1055157" cy="275168"/>
            </a:xfrm>
            <a:prstGeom prst="rect">
              <a:avLst/>
            </a:prstGeom>
            <a:solidFill>
              <a:schemeClr val="accent5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700" b="1" err="1">
                  <a:solidFill>
                    <a:schemeClr val="bg1"/>
                  </a:solidFill>
                </a:rPr>
                <a:t>Sept</a:t>
              </a:r>
              <a:r>
                <a:rPr lang="sv-SE" sz="700" b="1">
                  <a:solidFill>
                    <a:schemeClr val="bg1"/>
                  </a:solidFill>
                </a:rPr>
                <a:t>/Okt</a:t>
              </a:r>
              <a:r>
                <a:rPr lang="sv-SE" sz="700">
                  <a:solidFill>
                    <a:schemeClr val="bg1"/>
                  </a:solidFill>
                </a:rPr>
                <a:t>  </a:t>
              </a:r>
            </a:p>
            <a:p>
              <a:r>
                <a:rPr lang="sv-SE" sz="700" err="1">
                  <a:solidFill>
                    <a:schemeClr val="bg1"/>
                  </a:solidFill>
                </a:rPr>
                <a:t>Industriekonomerna</a:t>
              </a:r>
              <a:r>
                <a:rPr lang="sv-SE" sz="700">
                  <a:solidFill>
                    <a:schemeClr val="bg1"/>
                  </a:solidFill>
                </a:rPr>
                <a:t>: Konjunktur och ekonomiska förutsättningar för avtalsrörelsen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DB2E3500-07B3-D3CD-FADE-06D0D52D21C9}"/>
                </a:ext>
              </a:extLst>
            </p:cNvPr>
            <p:cNvSpPr txBox="1"/>
            <p:nvPr/>
          </p:nvSpPr>
          <p:spPr>
            <a:xfrm>
              <a:off x="4921209" y="3073420"/>
              <a:ext cx="681911" cy="161864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700" b="1">
                  <a:solidFill>
                    <a:schemeClr val="bg1"/>
                  </a:solidFill>
                </a:rPr>
                <a:t>1/1  </a:t>
              </a:r>
              <a:r>
                <a:rPr lang="sv-SE" sz="700">
                  <a:solidFill>
                    <a:schemeClr val="bg1"/>
                  </a:solidFill>
                </a:rPr>
                <a:t>Industrins förhandlingar inleds</a:t>
              </a: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F032D7CE-F755-03F3-268C-B072BD44C904}"/>
                </a:ext>
              </a:extLst>
            </p:cNvPr>
            <p:cNvSpPr txBox="1"/>
            <p:nvPr/>
          </p:nvSpPr>
          <p:spPr>
            <a:xfrm>
              <a:off x="6190618" y="2985623"/>
              <a:ext cx="742377" cy="105211"/>
            </a:xfrm>
            <a:prstGeom prst="rect">
              <a:avLst/>
            </a:prstGeom>
            <a:solidFill>
              <a:schemeClr val="accent5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700" b="1">
                  <a:solidFill>
                    <a:schemeClr val="bg1"/>
                  </a:solidFill>
                </a:rPr>
                <a:t>1/3 </a:t>
              </a:r>
              <a:r>
                <a:rPr lang="sv-SE" sz="700" err="1">
                  <a:solidFill>
                    <a:schemeClr val="bg1"/>
                  </a:solidFill>
                </a:rPr>
                <a:t>OpO</a:t>
              </a:r>
              <a:r>
                <a:rPr lang="sv-SE" sz="700">
                  <a:solidFill>
                    <a:schemeClr val="bg1"/>
                  </a:solidFill>
                </a:rPr>
                <a:t> går in </a:t>
              </a:r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6D79ABDE-71CC-31C6-A4C3-BF06D29957C7}"/>
                </a:ext>
              </a:extLst>
            </p:cNvPr>
            <p:cNvSpPr txBox="1"/>
            <p:nvPr/>
          </p:nvSpPr>
          <p:spPr>
            <a:xfrm>
              <a:off x="6358209" y="3907504"/>
              <a:ext cx="1326609" cy="161864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700" b="1">
                  <a:solidFill>
                    <a:schemeClr val="bg1"/>
                  </a:solidFill>
                </a:rPr>
                <a:t>31/3</a:t>
              </a:r>
              <a:r>
                <a:rPr lang="sv-SE" sz="700">
                  <a:solidFill>
                    <a:schemeClr val="bg1"/>
                  </a:solidFill>
                </a:rPr>
                <a:t>  Avtalen för industrin samt stora delar av arbetsmarknaden löper ut</a:t>
              </a:r>
            </a:p>
          </p:txBody>
        </p:sp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0949D74A-02EF-5AD2-EF5B-6454AEFF17EF}"/>
                </a:ext>
              </a:extLst>
            </p:cNvPr>
            <p:cNvSpPr txBox="1"/>
            <p:nvPr/>
          </p:nvSpPr>
          <p:spPr>
            <a:xfrm>
              <a:off x="4554221" y="4086794"/>
              <a:ext cx="799733" cy="161864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700" b="1">
                  <a:solidFill>
                    <a:schemeClr val="bg1"/>
                  </a:solidFill>
                </a:rPr>
                <a:t>19 dec</a:t>
              </a:r>
            </a:p>
            <a:p>
              <a:r>
                <a:rPr lang="sv-SE" sz="700">
                  <a:solidFill>
                    <a:schemeClr val="bg1"/>
                  </a:solidFill>
                </a:rPr>
                <a:t>Industrin växlar yrkanden</a:t>
              </a: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7A22CD53-3B09-D72D-AED2-C7203564DCCF}"/>
                </a:ext>
              </a:extLst>
            </p:cNvPr>
            <p:cNvSpPr txBox="1"/>
            <p:nvPr/>
          </p:nvSpPr>
          <p:spPr>
            <a:xfrm>
              <a:off x="3483656" y="4255048"/>
              <a:ext cx="1002104" cy="161864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700" b="1">
                  <a:solidFill>
                    <a:schemeClr val="bg1"/>
                  </a:solidFill>
                </a:rPr>
                <a:t>Okt </a:t>
              </a:r>
            </a:p>
            <a:p>
              <a:r>
                <a:rPr lang="sv-SE" sz="700" b="1">
                  <a:solidFill>
                    <a:schemeClr val="bg1"/>
                  </a:solidFill>
                </a:rPr>
                <a:t>FI </a:t>
              </a:r>
              <a:r>
                <a:rPr lang="sv-SE" sz="700">
                  <a:solidFill>
                    <a:schemeClr val="bg1"/>
                  </a:solidFill>
                </a:rPr>
                <a:t> siffersatta krav</a:t>
              </a:r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AEA6192E-3E90-3F65-E5A0-4FBA0DF56AA3}"/>
                </a:ext>
              </a:extLst>
            </p:cNvPr>
            <p:cNvSpPr txBox="1"/>
            <p:nvPr/>
          </p:nvSpPr>
          <p:spPr>
            <a:xfrm>
              <a:off x="3139186" y="3822278"/>
              <a:ext cx="755813" cy="218515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700" b="1">
                  <a:solidFill>
                    <a:schemeClr val="bg1"/>
                  </a:solidFill>
                </a:rPr>
                <a:t>Okt</a:t>
              </a:r>
            </a:p>
            <a:p>
              <a:r>
                <a:rPr lang="sv-SE" sz="700">
                  <a:solidFill>
                    <a:schemeClr val="bg1"/>
                  </a:solidFill>
                </a:rPr>
                <a:t>LO beslut om samordning</a:t>
              </a:r>
            </a:p>
          </p:txBody>
        </p:sp>
        <p:cxnSp>
          <p:nvCxnSpPr>
            <p:cNvPr id="30" name="Rak koppling 85">
              <a:extLst>
                <a:ext uri="{FF2B5EF4-FFF2-40B4-BE49-F238E27FC236}">
                  <a16:creationId xmlns:a16="http://schemas.microsoft.com/office/drawing/2014/main" id="{9D2AE723-55CF-F95F-3127-7DE83DA523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5878" y="3551332"/>
              <a:ext cx="0" cy="19014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koppling 86">
              <a:extLst>
                <a:ext uri="{FF2B5EF4-FFF2-40B4-BE49-F238E27FC236}">
                  <a16:creationId xmlns:a16="http://schemas.microsoft.com/office/drawing/2014/main" id="{08B9A0C7-0B66-2E3C-4529-E48219EF32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1088" y="3551332"/>
              <a:ext cx="0" cy="19014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koppling 87">
              <a:extLst>
                <a:ext uri="{FF2B5EF4-FFF2-40B4-BE49-F238E27FC236}">
                  <a16:creationId xmlns:a16="http://schemas.microsoft.com/office/drawing/2014/main" id="{127FE17D-17E6-15F5-3323-463B504BDD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8983" y="3547074"/>
              <a:ext cx="0" cy="19014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28963DCB-94EE-2723-4B77-98BA59AED943}"/>
                </a:ext>
              </a:extLst>
            </p:cNvPr>
            <p:cNvSpPr txBox="1"/>
            <p:nvPr/>
          </p:nvSpPr>
          <p:spPr>
            <a:xfrm>
              <a:off x="7082282" y="3641646"/>
              <a:ext cx="339656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/>
                <a:t>April</a:t>
              </a: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4E2D5FDF-1896-E534-86E9-88A892E2CC94}"/>
                </a:ext>
              </a:extLst>
            </p:cNvPr>
            <p:cNvSpPr txBox="1"/>
            <p:nvPr/>
          </p:nvSpPr>
          <p:spPr>
            <a:xfrm>
              <a:off x="7770987" y="3648774"/>
              <a:ext cx="281832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/>
                <a:t>Maj</a:t>
              </a:r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7DFF160F-8C4B-1A1D-2C1F-C357BD2F8A14}"/>
                </a:ext>
              </a:extLst>
            </p:cNvPr>
            <p:cNvSpPr txBox="1"/>
            <p:nvPr/>
          </p:nvSpPr>
          <p:spPr>
            <a:xfrm>
              <a:off x="3037430" y="4586074"/>
              <a:ext cx="1194978" cy="218515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700">
                  <a:solidFill>
                    <a:schemeClr val="bg1"/>
                  </a:solidFill>
                </a:rPr>
                <a:t>IER årliga rapport</a:t>
              </a:r>
            </a:p>
            <a:p>
              <a:r>
                <a:rPr lang="sv-SE" sz="700">
                  <a:solidFill>
                    <a:schemeClr val="bg1"/>
                  </a:solidFill>
                </a:rPr>
                <a:t>KIs lönebildningsrapport</a:t>
              </a:r>
            </a:p>
            <a:p>
              <a:r>
                <a:rPr lang="sv-SE" sz="700">
                  <a:solidFill>
                    <a:schemeClr val="bg1"/>
                  </a:solidFill>
                </a:rPr>
                <a:t>MIs konferens</a:t>
              </a: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B1DF676C-6EBB-EDF0-D59F-5749AEA5003C}"/>
                </a:ext>
              </a:extLst>
            </p:cNvPr>
            <p:cNvSpPr txBox="1"/>
            <p:nvPr/>
          </p:nvSpPr>
          <p:spPr>
            <a:xfrm>
              <a:off x="6596838" y="3203937"/>
              <a:ext cx="999310" cy="161864"/>
            </a:xfrm>
            <a:prstGeom prst="rect">
              <a:avLst/>
            </a:prstGeom>
            <a:solidFill>
              <a:schemeClr val="tx2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700">
                  <a:solidFill>
                    <a:schemeClr val="bg1"/>
                  </a:solidFill>
                  <a:cs typeface="Arial" pitchFamily="34" charset="0"/>
                </a:rPr>
                <a:t>Nya avtal ska träffas innan det förra avtalet löper ut</a:t>
              </a:r>
              <a:endParaRPr lang="sv-SE" sz="700">
                <a:solidFill>
                  <a:schemeClr val="bg1"/>
                </a:solidFill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81F8B6EB-4AD1-2717-9D1B-7CA301ECF664}"/>
                </a:ext>
              </a:extLst>
            </p:cNvPr>
            <p:cNvSpPr/>
            <p:nvPr/>
          </p:nvSpPr>
          <p:spPr>
            <a:xfrm>
              <a:off x="5587253" y="2516168"/>
              <a:ext cx="1136862" cy="4143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/>
                <a:t>Parterna inom andra branscher växlar krav </a:t>
              </a: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F3C53E34-B101-A8D7-F6F7-89A15A2283ED}"/>
                </a:ext>
              </a:extLst>
            </p:cNvPr>
            <p:cNvSpPr txBox="1"/>
            <p:nvPr/>
          </p:nvSpPr>
          <p:spPr>
            <a:xfrm>
              <a:off x="5104737" y="3791639"/>
              <a:ext cx="464081" cy="10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700"/>
                <a:t>2025</a:t>
              </a: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E746E731-D1CB-BD07-2DB3-242E95C3F054}"/>
                </a:ext>
              </a:extLst>
            </p:cNvPr>
            <p:cNvSpPr txBox="1"/>
            <p:nvPr/>
          </p:nvSpPr>
          <p:spPr>
            <a:xfrm>
              <a:off x="6358209" y="4353152"/>
              <a:ext cx="1326609" cy="161864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700" b="1" dirty="0">
                  <a:solidFill>
                    <a:schemeClr val="bg1"/>
                  </a:solidFill>
                </a:rPr>
                <a:t>31/3</a:t>
              </a:r>
              <a:r>
                <a:rPr lang="sv-SE" sz="700" dirty="0">
                  <a:solidFill>
                    <a:schemeClr val="bg1"/>
                  </a:solidFill>
                </a:rPr>
                <a:t>  Avtal mellan Industriarbetsgivarna och  Pappers löper ut</a:t>
              </a:r>
            </a:p>
          </p:txBody>
        </p: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A6196B08-369F-7266-46C1-B0B9F46AF42D}"/>
                </a:ext>
              </a:extLst>
            </p:cNvPr>
            <p:cNvSpPr txBox="1"/>
            <p:nvPr/>
          </p:nvSpPr>
          <p:spPr>
            <a:xfrm>
              <a:off x="2641674" y="4257345"/>
              <a:ext cx="755813" cy="218515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700" b="1" dirty="0">
                  <a:solidFill>
                    <a:schemeClr val="bg1"/>
                  </a:solidFill>
                </a:rPr>
                <a:t>9-10 September</a:t>
              </a:r>
            </a:p>
            <a:p>
              <a:r>
                <a:rPr lang="sv-SE" sz="700" dirty="0">
                  <a:solidFill>
                    <a:schemeClr val="bg1"/>
                  </a:solidFill>
                </a:rPr>
                <a:t>Avtalskonferens 2024 Pappers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632085"/>
      </p:ext>
    </p:extLst>
  </p:cSld>
  <p:clrMapOvr>
    <a:masterClrMapping/>
  </p:clrMapOvr>
</p:sld>
</file>

<file path=ppt/theme/theme1.xml><?xml version="1.0" encoding="utf-8"?>
<a:theme xmlns:a="http://schemas.openxmlformats.org/drawingml/2006/main" name="Ikem 2023">
  <a:themeElements>
    <a:clrScheme name="ikem 2024 PowerPoint">
      <a:dk1>
        <a:srgbClr val="000000"/>
      </a:dk1>
      <a:lt1>
        <a:sysClr val="window" lastClr="FFFFFF"/>
      </a:lt1>
      <a:dk2>
        <a:srgbClr val="3F4C5A"/>
      </a:dk2>
      <a:lt2>
        <a:srgbClr val="E7E6E6"/>
      </a:lt2>
      <a:accent1>
        <a:srgbClr val="E29422"/>
      </a:accent1>
      <a:accent2>
        <a:srgbClr val="E2CD28"/>
      </a:accent2>
      <a:accent3>
        <a:srgbClr val="7DB44A"/>
      </a:accent3>
      <a:accent4>
        <a:srgbClr val="D1608C"/>
      </a:accent4>
      <a:accent5>
        <a:srgbClr val="2E363D"/>
      </a:accent5>
      <a:accent6>
        <a:srgbClr val="D5DDE3"/>
      </a:accent6>
      <a:hlink>
        <a:srgbClr val="9B9B9B"/>
      </a:hlink>
      <a:folHlink>
        <a:srgbClr val="9B9B9B"/>
      </a:folHlink>
    </a:clrScheme>
    <a:fontScheme name="ikem 2024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KEM 2024.potx" id="{A726AC9B-7723-4137-AA1B-822AC8419C78}" vid="{A5F13E65-B113-4D61-9A10-5A1A24B2C0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06A9AE4CDDA41A3D0884E5CFD05B2" ma:contentTypeVersion="10" ma:contentTypeDescription="Create a new document." ma:contentTypeScope="" ma:versionID="916b9a01cd15f41e3342a86c93532f51">
  <xsd:schema xmlns:xsd="http://www.w3.org/2001/XMLSchema" xmlns:xs="http://www.w3.org/2001/XMLSchema" xmlns:p="http://schemas.microsoft.com/office/2006/metadata/properties" xmlns:ns2="6bf4cf61-9996-458b-8b9e-1121d96ab1d7" xmlns:ns3="76120b26-f4bf-467f-824e-e7f30514e9e2" targetNamespace="http://schemas.microsoft.com/office/2006/metadata/properties" ma:root="true" ma:fieldsID="04f286c2aac2c941c63f296893657d78" ns2:_="" ns3:_="">
    <xsd:import namespace="6bf4cf61-9996-458b-8b9e-1121d96ab1d7"/>
    <xsd:import namespace="76120b26-f4bf-467f-824e-e7f30514e9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4cf61-9996-458b-8b9e-1121d96ab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20b26-f4bf-467f-824e-e7f30514e9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1883D3-6D1F-46DD-A55E-D836564857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F8CC3E-8B7F-4BA9-B7D9-D1AE88DE56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637AF19-DC4E-4B6A-8B19-8C1FFB635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4cf61-9996-458b-8b9e-1121d96ab1d7"/>
    <ds:schemaRef ds:uri="76120b26-f4bf-467f-824e-e7f30514e9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3367</TotalTime>
  <Words>301</Words>
  <Application>Microsoft Office PowerPoint</Application>
  <PresentationFormat>Bredbild</PresentationFormat>
  <Paragraphs>61</Paragraphs>
  <Slides>9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Google Sans</vt:lpstr>
      <vt:lpstr>Ikem 2023</vt:lpstr>
      <vt:lpstr>Macrobond document</vt:lpstr>
      <vt:lpstr>Förutsättningarna inför Avtal 25</vt:lpstr>
      <vt:lpstr>Tillbakablick: Avtalsförhandlingarna 2023</vt:lpstr>
      <vt:lpstr>Industriavtalet</vt:lpstr>
      <vt:lpstr>Avtalsrörelsens principer</vt:lpstr>
      <vt:lpstr>Relativt höga arbetskraftskostnader</vt:lpstr>
      <vt:lpstr>Svag tillväxt i produktiviteten</vt:lpstr>
      <vt:lpstr>Växelkursen skapar stort tillväxtgap</vt:lpstr>
      <vt:lpstr>Avtalsrörelsens principer</vt:lpstr>
      <vt:lpstr>Vi blickar framåt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IKEM 2024</dc:title>
  <dc:creator>linus.isaksson@ikem.se</dc:creator>
  <cp:lastModifiedBy>Ebba Fredin</cp:lastModifiedBy>
  <cp:revision>131</cp:revision>
  <cp:lastPrinted>2024-06-14T05:52:33Z</cp:lastPrinted>
  <dcterms:created xsi:type="dcterms:W3CDTF">2023-11-22T09:22:36Z</dcterms:created>
  <dcterms:modified xsi:type="dcterms:W3CDTF">2024-06-14T09:15:49Z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0x01010018706A9AE4CDDA41A3D0884E5CFD05B2</vt:lpwstr>
  </property>
</Properties>
</file>